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3"/>
  </p:notesMasterIdLst>
  <p:handoutMasterIdLst>
    <p:handoutMasterId r:id="rId84"/>
  </p:handoutMasterIdLst>
  <p:sldIdLst>
    <p:sldId id="256" r:id="rId2"/>
    <p:sldId id="259" r:id="rId3"/>
    <p:sldId id="260" r:id="rId4"/>
    <p:sldId id="328" r:id="rId5"/>
    <p:sldId id="331" r:id="rId6"/>
    <p:sldId id="332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329" r:id="rId16"/>
    <p:sldId id="269" r:id="rId17"/>
    <p:sldId id="270" r:id="rId18"/>
    <p:sldId id="271" r:id="rId19"/>
    <p:sldId id="272" r:id="rId20"/>
    <p:sldId id="273" r:id="rId21"/>
    <p:sldId id="330" r:id="rId22"/>
    <p:sldId id="274" r:id="rId23"/>
    <p:sldId id="275" r:id="rId24"/>
    <p:sldId id="276" r:id="rId25"/>
    <p:sldId id="277" r:id="rId26"/>
    <p:sldId id="278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33" r:id="rId50"/>
    <p:sldId id="334" r:id="rId51"/>
    <p:sldId id="303" r:id="rId52"/>
    <p:sldId id="304" r:id="rId53"/>
    <p:sldId id="335" r:id="rId54"/>
    <p:sldId id="307" r:id="rId55"/>
    <p:sldId id="336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20" r:id="rId68"/>
    <p:sldId id="321" r:id="rId69"/>
    <p:sldId id="322" r:id="rId70"/>
    <p:sldId id="323" r:id="rId71"/>
    <p:sldId id="324" r:id="rId72"/>
    <p:sldId id="326" r:id="rId73"/>
    <p:sldId id="337" r:id="rId74"/>
    <p:sldId id="338" r:id="rId75"/>
    <p:sldId id="339" r:id="rId76"/>
    <p:sldId id="340" r:id="rId77"/>
    <p:sldId id="341" r:id="rId78"/>
    <p:sldId id="342" r:id="rId79"/>
    <p:sldId id="343" r:id="rId80"/>
    <p:sldId id="344" r:id="rId81"/>
    <p:sldId id="345" r:id="rId8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D79A1090-2DFC-954D-9181-035B35E806B9}">
          <p14:sldIdLst>
            <p14:sldId id="256"/>
            <p14:sldId id="259"/>
            <p14:sldId id="260"/>
            <p14:sldId id="328"/>
            <p14:sldId id="331"/>
            <p14:sldId id="332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329"/>
            <p14:sldId id="269"/>
            <p14:sldId id="270"/>
            <p14:sldId id="271"/>
            <p14:sldId id="272"/>
            <p14:sldId id="273"/>
            <p14:sldId id="330"/>
            <p14:sldId id="274"/>
            <p14:sldId id="275"/>
            <p14:sldId id="276"/>
            <p14:sldId id="277"/>
            <p14:sldId id="278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33"/>
            <p14:sldId id="334"/>
            <p14:sldId id="303"/>
            <p14:sldId id="304"/>
            <p14:sldId id="335"/>
            <p14:sldId id="307"/>
            <p14:sldId id="336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20"/>
            <p14:sldId id="321"/>
            <p14:sldId id="322"/>
            <p14:sldId id="323"/>
            <p14:sldId id="324"/>
            <p14:sldId id="32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990000"/>
    <a:srgbClr val="006600"/>
    <a:srgbClr val="FF0000"/>
    <a:srgbClr val="FFCCCC"/>
    <a:srgbClr val="F3F3F3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9" autoAdjust="0"/>
    <p:restoredTop sz="94660"/>
  </p:normalViewPr>
  <p:slideViewPr>
    <p:cSldViewPr>
      <p:cViewPr>
        <p:scale>
          <a:sx n="108" d="100"/>
          <a:sy n="108" d="100"/>
        </p:scale>
        <p:origin x="-143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3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notesMaster" Target="notesMasters/notesMaster1.xml"/><Relationship Id="rId84" Type="http://schemas.openxmlformats.org/officeDocument/2006/relationships/handoutMaster" Target="handoutMasters/handoutMaster1.xml"/><Relationship Id="rId85" Type="http://schemas.openxmlformats.org/officeDocument/2006/relationships/printerSettings" Target="printerSettings/printerSettings1.bin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64D8F-291F-7C4B-9B37-EE36A409A694}" type="datetimeFigureOut">
              <a:rPr lang="en-US" smtClean="0"/>
              <a:pPr/>
              <a:t>3/16/15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F940FA-D318-6F4A-84D6-FCF7116865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2853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74B44-F5FA-D44D-86CC-082B6BEFA46B}" type="datetimeFigureOut">
              <a:rPr lang="en-US" smtClean="0"/>
              <a:pPr/>
              <a:t>3/16/15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B150F-2242-F44E-AC43-5FC669F8EA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045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AF97D9-7C92-C943-A8DA-F65B914A5776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3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204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477DB2-F510-0E43-B001-91D702824433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37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C2C4B6-FEA7-A747-BA19-7F7A6B318E4E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45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2B0A20-D7D4-D042-82BB-6CCC3A4F1097}" type="slidenum">
              <a:rPr lang="en-US"/>
              <a:pPr/>
              <a:t>46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3BA943-C468-1140-9B85-C06EBDA26370}" type="slidenum">
              <a:rPr lang="en-US"/>
              <a:pPr/>
              <a:t>47</a:t>
            </a:fld>
            <a:endParaRPr lang="en-US"/>
          </a:p>
        </p:txBody>
      </p:sp>
      <p:sp>
        <p:nvSpPr>
          <p:cNvPr id="7680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902089-FF16-B94F-9A31-53CD120995B1}" type="slidenum">
              <a:rPr lang="en-US"/>
              <a:pPr/>
              <a:t>48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0A75FF-7279-834C-BDE3-6DE8FAE0474B}" type="slidenum">
              <a:rPr lang="en-US"/>
              <a:pPr/>
              <a:t>52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96DE13-9C2D-3A40-A403-57798EC8AC20}" type="slidenum">
              <a:rPr lang="en-US"/>
              <a:pPr/>
              <a:t>56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27BEA8-2526-FB41-8ED3-04BFBE34CB3C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7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34EB79-0D39-B941-AE19-977D42B5AA3E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11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ECB7DC3-EA4A-9845-B2FC-28FA5D3E4F48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12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3277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364E58-1BE7-C649-B058-F22F5D85F3AF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17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389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12BBC0-CEA6-DE43-AF76-2FE14306F459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19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409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DD0B7D-69C9-1C4B-8F69-D04B79B1B51E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22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D2F17A-58C4-A144-B3A1-B632A3483B44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30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266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E99B2C-2DEA-1143-9F90-EFF7A4F48DDC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31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471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G_Bar_Blue_USLetter_RG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0"/>
            <a:ext cx="47244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95400"/>
            <a:ext cx="4419600" cy="685800"/>
          </a:xfrm>
        </p:spPr>
        <p:txBody>
          <a:bodyPr/>
          <a:lstStyle>
            <a:lvl1pPr marL="0" indent="0">
              <a:buNone/>
              <a:defRPr>
                <a:solidFill>
                  <a:srgbClr val="0000FF"/>
                </a:solidFill>
                <a:latin typeface="Rosewood Std Regular"/>
                <a:cs typeface="Rosewood Std Regular"/>
              </a:defRPr>
            </a:lvl1pPr>
          </a:lstStyle>
          <a:p>
            <a:pPr lvl="0"/>
            <a:r>
              <a:rPr lang="en-US" dirty="0" smtClean="0"/>
              <a:t>Chapter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800" y="3352800"/>
            <a:ext cx="4419600" cy="1752600"/>
          </a:xfrm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  <a:latin typeface="Bernard MT Condensed"/>
                <a:cs typeface="Bernard MT Condensed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212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>
            <a:spLocks noGrp="1"/>
          </p:cNvSpPr>
          <p:nvPr>
            <p:ph type="subTitle" idx="1"/>
          </p:nvPr>
        </p:nvSpPr>
        <p:spPr>
          <a:xfrm>
            <a:off x="152400" y="152400"/>
            <a:ext cx="8839200" cy="586740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1828800" y="6629400"/>
            <a:ext cx="6553200" cy="3048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r>
              <a:rPr lang="en-US" smtClean="0"/>
              <a:t>The Practice of Computing Using Python, Punch, Enbody, ©2011 Pearson Addison-Wesley. All rights reserved 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76200"/>
            <a:ext cx="8610600" cy="447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768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044147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209800" y="685800"/>
            <a:ext cx="46482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523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5" name="Picture 4" descr="ha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99982">
            <a:off x="8131011" y="197933"/>
            <a:ext cx="938721" cy="548603"/>
          </a:xfrm>
          <a:prstGeom prst="rect">
            <a:avLst/>
          </a:prstGeom>
        </p:spPr>
      </p:pic>
      <p:pic>
        <p:nvPicPr>
          <p:cNvPr id="6" name="Picture 5" descr="ostrich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9" y="5638800"/>
            <a:ext cx="537882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35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93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038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887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okPa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76200"/>
            <a:ext cx="9144000" cy="632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811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2922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50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4851398" y="6396335"/>
            <a:ext cx="42817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8000"/>
                </a:solidFill>
              </a:rPr>
              <a:t>"The</a:t>
            </a:r>
            <a:r>
              <a:rPr lang="en-US" sz="1200" baseline="0" dirty="0" smtClean="0">
                <a:solidFill>
                  <a:srgbClr val="008000"/>
                </a:solidFill>
              </a:rPr>
              <a:t> Practice of Computing Using Python", </a:t>
            </a:r>
          </a:p>
          <a:p>
            <a:r>
              <a:rPr lang="en-US" sz="1200" baseline="0" dirty="0" smtClean="0">
                <a:solidFill>
                  <a:srgbClr val="008000"/>
                </a:solidFill>
              </a:rPr>
              <a:t>Punch &amp; </a:t>
            </a:r>
            <a:r>
              <a:rPr lang="en-US" sz="1200" baseline="0" dirty="0" err="1" smtClean="0">
                <a:solidFill>
                  <a:srgbClr val="008000"/>
                </a:solidFill>
              </a:rPr>
              <a:t>Enbody</a:t>
            </a:r>
            <a:r>
              <a:rPr lang="en-US" sz="1200" baseline="0" dirty="0" smtClean="0">
                <a:solidFill>
                  <a:srgbClr val="008000"/>
                </a:solidFill>
              </a:rPr>
              <a:t>, </a:t>
            </a:r>
            <a:r>
              <a:rPr lang="en-US" sz="1200" dirty="0" smtClean="0">
                <a:solidFill>
                  <a:srgbClr val="008000"/>
                </a:solidFill>
              </a:rPr>
              <a:t>Copyright © 2013 Pearson Education, Inc.</a:t>
            </a:r>
            <a:endParaRPr lang="en-US" sz="1200" dirty="0">
              <a:solidFill>
                <a:srgbClr val="008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1" r:id="rId11"/>
    <p:sldLayoutId id="2147483662" r:id="rId12"/>
    <p:sldLayoutId id="2147483663" r:id="rId13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emf"/><Relationship Id="rId3" Type="http://schemas.openxmlformats.org/officeDocument/2006/relationships/image" Target="../media/image3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Chapter 4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Working with Strings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059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an element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particular element of the string is accessed by the index of the element surrounded by square brackets [ ]</a:t>
            </a:r>
          </a:p>
          <a:p>
            <a:pPr>
              <a:buNone/>
            </a:pPr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hello_str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 = 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Hello World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endParaRPr lang="en-US" sz="2800" dirty="0" smtClean="0">
              <a:solidFill>
                <a:srgbClr val="2D2D8A"/>
              </a:solidFill>
              <a:latin typeface="Courier New"/>
              <a:cs typeface="Courier New"/>
            </a:endParaRPr>
          </a:p>
          <a:p>
            <a:pPr>
              <a:buNone/>
            </a:pP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print(</a:t>
            </a:r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hello_str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[1])  </a:t>
            </a:r>
            <a:r>
              <a:rPr lang="en-US" sz="2800" dirty="0" smtClean="0">
                <a:latin typeface="Courier New"/>
                <a:cs typeface="Courier New"/>
              </a:rPr>
              <a:t>=&gt; </a:t>
            </a:r>
            <a:r>
              <a:rPr lang="en-US" sz="2800" dirty="0" smtClean="0">
                <a:latin typeface="+mj-lt"/>
                <a:cs typeface="Courier New"/>
              </a:rPr>
              <a:t>prints e</a:t>
            </a:r>
          </a:p>
          <a:p>
            <a:pPr>
              <a:buNone/>
            </a:pP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print(</a:t>
            </a:r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hello_str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[-1]) </a:t>
            </a:r>
            <a:r>
              <a:rPr lang="en-US" sz="2800" dirty="0" smtClean="0">
                <a:solidFill>
                  <a:srgbClr val="000000"/>
                </a:solidFill>
                <a:latin typeface="Courier New"/>
                <a:cs typeface="Courier New"/>
              </a:rPr>
              <a:t>=&gt; </a:t>
            </a:r>
            <a:r>
              <a:rPr lang="en-US" sz="2800" dirty="0" smtClean="0">
                <a:solidFill>
                  <a:srgbClr val="000000"/>
                </a:solidFill>
                <a:cs typeface="Courier New"/>
              </a:rPr>
              <a:t>prints d</a:t>
            </a:r>
          </a:p>
          <a:p>
            <a:pPr>
              <a:buNone/>
            </a:pP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print(</a:t>
            </a: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hello_str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[11]) </a:t>
            </a:r>
            <a:r>
              <a:rPr lang="en-US" sz="2800" dirty="0" smtClean="0">
                <a:solidFill>
                  <a:srgbClr val="000000"/>
                </a:solidFill>
                <a:latin typeface="Courier New"/>
                <a:cs typeface="Courier New"/>
              </a:rPr>
              <a:t>=&gt; </a:t>
            </a:r>
            <a:r>
              <a:rPr lang="en-US" sz="2800" dirty="0" smtClean="0">
                <a:solidFill>
                  <a:srgbClr val="000000"/>
                </a:solidFill>
                <a:latin typeface="+mj-lt"/>
                <a:cs typeface="Courier New"/>
              </a:rPr>
              <a:t>ERROR</a:t>
            </a:r>
            <a:endParaRPr lang="en-US" sz="2800" dirty="0">
              <a:solidFill>
                <a:srgbClr val="000000"/>
              </a:solidFill>
              <a:latin typeface="+mj-lt"/>
              <a:cs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Slicing, the rules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slicing is the ability to select a subsequence of the overall sequence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uses the syntax </a:t>
            </a:r>
            <a:r>
              <a:rPr lang="en-US" sz="24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[start : finish]</a:t>
            </a:r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, where: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 </a:t>
            </a:r>
            <a:r>
              <a:rPr lang="en-US" sz="2400" dirty="0">
                <a:solidFill>
                  <a:srgbClr val="2D2D8A"/>
                </a:solidFill>
                <a:latin typeface="Courier New"/>
                <a:cs typeface="Courier New"/>
              </a:rPr>
              <a:t>start </a:t>
            </a:r>
            <a:r>
              <a:rPr lang="en-US" sz="2400" dirty="0"/>
              <a:t>is the index of where we start the subsequence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solidFill>
                  <a:srgbClr val="2D2D8A"/>
                </a:solidFill>
                <a:latin typeface="Courier New"/>
                <a:cs typeface="Courier New"/>
              </a:rPr>
              <a:t>finish </a:t>
            </a:r>
            <a:r>
              <a:rPr lang="en-US" sz="2400" dirty="0"/>
              <a:t>is the index of </a:t>
            </a:r>
            <a:r>
              <a:rPr lang="en-US" sz="2400" b="1" u="sng" dirty="0">
                <a:solidFill>
                  <a:srgbClr val="FF0000"/>
                </a:solidFill>
              </a:rPr>
              <a:t>one after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where we end the subsequence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if either 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</a:rPr>
              <a:t>start </a:t>
            </a:r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or 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</a:rPr>
              <a:t>finish </a:t>
            </a:r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are not provided, it defaults to the beginning of the sequence for 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</a:rPr>
              <a:t>start </a:t>
            </a:r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and the end of the sequence for 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</a:rPr>
              <a:t>finish</a:t>
            </a:r>
          </a:p>
          <a:p>
            <a:pPr eaLnBrk="1" hangingPunct="1">
              <a:lnSpc>
                <a:spcPct val="80000"/>
              </a:lnSpc>
            </a:pPr>
            <a:endParaRPr lang="en-US" sz="2800" dirty="0">
              <a:ea typeface="ＭＳ Ｐゴシック" pitchFamily="-111" charset="-128"/>
              <a:cs typeface="ＭＳ Ｐゴシック" pitchFamily="-111" charset="-128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1" charset="-128"/>
                <a:cs typeface="ＭＳ Ｐゴシック" pitchFamily="-111" charset="-128"/>
              </a:rPr>
              <a:t>"half open" 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range for slices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slicing uses what is called a half-open range</a:t>
            </a:r>
          </a:p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the </a:t>
            </a:r>
            <a:r>
              <a:rPr lang="en-US" dirty="0">
                <a:solidFill>
                  <a:srgbClr val="C00000"/>
                </a:solidFill>
                <a:ea typeface="ＭＳ Ｐゴシック" pitchFamily="-111" charset="-128"/>
                <a:cs typeface="ＭＳ Ｐゴシック" pitchFamily="-111" charset="-128"/>
              </a:rPr>
              <a:t>first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 index </a:t>
            </a:r>
            <a:r>
              <a:rPr lang="en-US" dirty="0">
                <a:solidFill>
                  <a:srgbClr val="FF0000"/>
                </a:solidFill>
                <a:ea typeface="ＭＳ Ｐゴシック" pitchFamily="-111" charset="-128"/>
                <a:cs typeface="ＭＳ Ｐゴシック" pitchFamily="-111" charset="-128"/>
              </a:rPr>
              <a:t>is included 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in the sequence</a:t>
            </a:r>
          </a:p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the </a:t>
            </a:r>
            <a:r>
              <a:rPr lang="en-US" dirty="0">
                <a:solidFill>
                  <a:srgbClr val="C00000"/>
                </a:solidFill>
                <a:ea typeface="ＭＳ Ｐゴシック" pitchFamily="-111" charset="-128"/>
                <a:cs typeface="ＭＳ Ｐゴシック" pitchFamily="-111" charset="-128"/>
              </a:rPr>
              <a:t>last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 index </a:t>
            </a:r>
            <a:r>
              <a:rPr lang="en-US" dirty="0">
                <a:solidFill>
                  <a:srgbClr val="FF0000"/>
                </a:solidFill>
                <a:ea typeface="ＭＳ Ｐゴシック" pitchFamily="-111" charset="-128"/>
                <a:cs typeface="ＭＳ Ｐゴシック" pitchFamily="-111" charset="-128"/>
              </a:rPr>
              <a:t>is </a:t>
            </a:r>
            <a:r>
              <a:rPr lang="en-US" dirty="0" smtClean="0">
                <a:solidFill>
                  <a:srgbClr val="FF0000"/>
                </a:solidFill>
                <a:ea typeface="ＭＳ Ｐゴシック" pitchFamily="-111" charset="-128"/>
                <a:cs typeface="ＭＳ Ｐゴシック" pitchFamily="-111" charset="-128"/>
              </a:rPr>
              <a:t>not included</a:t>
            </a:r>
            <a:r>
              <a:rPr lang="en-US" dirty="0" smtClean="0">
                <a:ea typeface="ＭＳ Ｐゴシック" pitchFamily="-111" charset="-128"/>
                <a:cs typeface="ＭＳ Ｐゴシック" pitchFamily="-111" charset="-128"/>
              </a:rPr>
              <a:t>... it's one </a:t>
            </a:r>
            <a:r>
              <a:rPr lang="en-US" b="1" i="1" dirty="0">
                <a:ea typeface="ＭＳ Ｐゴシック" pitchFamily="-111" charset="-128"/>
                <a:cs typeface="ＭＳ Ｐゴシック" pitchFamily="-111" charset="-128"/>
              </a:rPr>
              <a:t>after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 what is included</a:t>
            </a:r>
          </a:p>
          <a:p>
            <a:pPr eaLnBrk="1" hangingPunct="1">
              <a:buFont typeface="Wingdings" pitchFamily="-111" charset="2"/>
              <a:buNone/>
            </a:pPr>
            <a:endParaRPr lang="en-US" dirty="0">
              <a:ea typeface="ＭＳ Ｐゴシック" pitchFamily="-111" charset="-128"/>
              <a:cs typeface="ＭＳ Ｐゴシック" pitchFamily="-111" charset="-128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38030" b="-38030"/>
          <a:stretch>
            <a:fillRect/>
          </a:stretch>
        </p:blipFill>
        <p:spPr/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1649" b="1649"/>
          <a:stretch>
            <a:fillRect/>
          </a:stretch>
        </p:blipFill>
        <p:spPr/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27487" b="-274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9873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37549" b="-37549"/>
          <a:stretch>
            <a:fillRect/>
          </a:stretch>
        </p:blipFill>
        <p:spPr/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7696200" cy="5588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1" charset="-128"/>
                <a:cs typeface="ＭＳ Ｐゴシック" pitchFamily="-111" charset="-128"/>
              </a:rPr>
              <a:t>Extended Slicing</a:t>
            </a:r>
            <a:endParaRPr lang="en-US" dirty="0"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8229600" cy="43434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also takes three arguments: </a:t>
            </a:r>
          </a:p>
          <a:p>
            <a:pPr lvl="1" eaLnBrk="1" hangingPunct="1"/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[</a:t>
            </a:r>
            <a:r>
              <a:rPr lang="en-US" dirty="0" err="1">
                <a:solidFill>
                  <a:srgbClr val="2D2D8A"/>
                </a:solidFill>
                <a:latin typeface="Courier New"/>
                <a:cs typeface="Courier New"/>
              </a:rPr>
              <a:t>start:finish</a:t>
            </a:r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: </a:t>
            </a:r>
            <a:r>
              <a:rPr lang="en-US" dirty="0" err="1" smtClean="0">
                <a:solidFill>
                  <a:srgbClr val="2D2D8A"/>
                </a:solidFill>
                <a:latin typeface="Courier New"/>
                <a:cs typeface="Courier New"/>
              </a:rPr>
              <a:t>countBy</a:t>
            </a:r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]</a:t>
            </a:r>
          </a:p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defaults are:</a:t>
            </a:r>
          </a:p>
          <a:p>
            <a:pPr lvl="1" eaLnBrk="1" hangingPunct="1"/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start </a:t>
            </a:r>
            <a:r>
              <a:rPr lang="en-US" dirty="0" smtClean="0"/>
              <a:t>is </a:t>
            </a:r>
            <a:r>
              <a:rPr lang="en-US" dirty="0"/>
              <a:t>beginning, </a:t>
            </a:r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finish </a:t>
            </a:r>
            <a:r>
              <a:rPr lang="en-US" dirty="0"/>
              <a:t>is end, </a:t>
            </a:r>
            <a:r>
              <a:rPr lang="en-US" dirty="0" err="1">
                <a:solidFill>
                  <a:srgbClr val="2D2D8A"/>
                </a:solidFill>
                <a:latin typeface="Courier New"/>
                <a:cs typeface="Courier New"/>
              </a:rPr>
              <a:t>countBy</a:t>
            </a:r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 </a:t>
            </a:r>
            <a:r>
              <a:rPr lang="en-US" dirty="0"/>
              <a:t>is 1</a:t>
            </a:r>
          </a:p>
          <a:p>
            <a:pPr eaLnBrk="1" hangingPunct="1">
              <a:buFont typeface="Wingdings" pitchFamily="-111" charset="2"/>
              <a:buNone/>
            </a:pPr>
            <a:r>
              <a:rPr lang="en-US" dirty="0" err="1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my_str</a:t>
            </a:r>
            <a:r>
              <a:rPr lang="en-US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en-US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= </a:t>
            </a:r>
            <a:r>
              <a:rPr lang="fr-FR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hello world</a:t>
            </a:r>
            <a:r>
              <a:rPr lang="fr-FR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endParaRPr lang="en-US" dirty="0">
              <a:solidFill>
                <a:srgbClr val="2D2D8A"/>
              </a:solidFill>
              <a:latin typeface="Courier New"/>
              <a:ea typeface="ＭＳ Ｐゴシック" pitchFamily="-111" charset="-128"/>
              <a:cs typeface="Courier New"/>
            </a:endParaRPr>
          </a:p>
          <a:p>
            <a:pPr eaLnBrk="1" hangingPunct="1">
              <a:buFont typeface="Wingdings" pitchFamily="-111" charset="2"/>
              <a:buNone/>
            </a:pPr>
            <a:r>
              <a:rPr lang="en-US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x = </a:t>
            </a:r>
            <a:r>
              <a:rPr lang="en-US" dirty="0" err="1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my_str</a:t>
            </a:r>
            <a:r>
              <a:rPr lang="en-US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[0:11:2</a:t>
            </a:r>
            <a:r>
              <a:rPr lang="en-US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] </a:t>
            </a:r>
            <a:r>
              <a:rPr lang="en-US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 </a:t>
            </a:r>
            <a:r>
              <a:rPr lang="fr-FR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dirty="0" err="1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hlowrd</a:t>
            </a:r>
            <a:r>
              <a:rPr lang="fr-FR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</a:t>
            </a:r>
            <a:endParaRPr lang="en-US" dirty="0">
              <a:solidFill>
                <a:srgbClr val="2D2D8A"/>
              </a:solidFill>
              <a:latin typeface="Courier New"/>
              <a:ea typeface="ＭＳ Ｐゴシック" pitchFamily="-111" charset="-128"/>
              <a:cs typeface="Courier New"/>
              <a:sym typeface="Symbol" pitchFamily="-111" charset="2"/>
            </a:endParaRPr>
          </a:p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every other letter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47462" b="-47462"/>
          <a:stretch>
            <a:fillRect/>
          </a:stretch>
        </p:blipFill>
        <p:spPr/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465138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Some python </a:t>
            </a:r>
            <a:r>
              <a:rPr lang="en-US" dirty="0" smtClean="0">
                <a:ea typeface="ＭＳ Ｐゴシック" pitchFamily="-111" charset="-128"/>
                <a:cs typeface="ＭＳ Ｐゴシック" pitchFamily="-111" charset="-128"/>
              </a:rPr>
              <a:t>idioms</a:t>
            </a:r>
            <a:endParaRPr lang="en-US" dirty="0"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idioms are python “phrases” that are used for a common task that might be less obvious to non-python folk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how to make a copy of a string:</a:t>
            </a:r>
            <a:endParaRPr lang="en-US" sz="2800" dirty="0" smtClean="0">
              <a:ea typeface="ＭＳ Ｐゴシック" pitchFamily="-111" charset="-128"/>
              <a:cs typeface="ＭＳ Ｐゴシック" pitchFamily="-111" charset="-128"/>
            </a:endParaRPr>
          </a:p>
          <a:p>
            <a:pPr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sz="2800" dirty="0" err="1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my_str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 = 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hi mom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endParaRPr lang="en-US" sz="2800" dirty="0" smtClean="0">
              <a:solidFill>
                <a:schemeClr val="accent6"/>
              </a:solidFill>
              <a:latin typeface="Courier New"/>
              <a:ea typeface="ＭＳ Ｐゴシック" pitchFamily="-111" charset="-128"/>
              <a:cs typeface="Courier New"/>
            </a:endParaRPr>
          </a:p>
          <a:p>
            <a:pPr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sz="2800" dirty="0" err="1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new_str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 = </a:t>
            </a:r>
            <a:r>
              <a:rPr lang="en-US" sz="2800" dirty="0" err="1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my_str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[:]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new2 = </a:t>
            </a:r>
            <a:r>
              <a:rPr lang="en-US" sz="2800" dirty="0" err="1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my_str</a:t>
            </a:r>
            <a:endParaRPr lang="en-US" sz="2800" dirty="0" smtClean="0">
              <a:solidFill>
                <a:schemeClr val="accent6"/>
              </a:solidFill>
              <a:latin typeface="Courier New"/>
              <a:ea typeface="ＭＳ Ｐゴシック" pitchFamily="-111" charset="-128"/>
              <a:cs typeface="Courier New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ea typeface="ＭＳ Ｐゴシック" pitchFamily="-111" charset="-128"/>
                <a:cs typeface="ＭＳ Ｐゴシック" pitchFamily="-111" charset="-128"/>
              </a:rPr>
              <a:t>how </a:t>
            </a:r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to reverse a string</a:t>
            </a:r>
          </a:p>
          <a:p>
            <a:pPr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sz="2800" dirty="0" err="1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my_str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= 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"madam I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m </a:t>
            </a:r>
            <a:r>
              <a:rPr lang="en-US" sz="2800" dirty="0" err="1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adam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"</a:t>
            </a:r>
          </a:p>
          <a:p>
            <a:pPr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reverseStr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 = </a:t>
            </a:r>
            <a:r>
              <a:rPr lang="en-US" sz="2800" dirty="0" err="1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my_str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[::-1]</a:t>
            </a:r>
            <a:endParaRPr lang="en-US" sz="2800" dirty="0">
              <a:solidFill>
                <a:srgbClr val="2D2D8A"/>
              </a:solidFill>
              <a:latin typeface="Courier New"/>
              <a:ea typeface="ＭＳ Ｐゴシック" pitchFamily="-111" charset="-128"/>
              <a:cs typeface="Courier New"/>
            </a:endParaRPr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Sequence of characters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1" charset="-128"/>
                <a:cs typeface="ＭＳ Ｐゴシック" pitchFamily="-111" charset="-128"/>
              </a:rPr>
              <a:t>We</a:t>
            </a:r>
            <a:r>
              <a:rPr lang="fr-FR" dirty="0" smtClean="0"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dirty="0" err="1" smtClean="0">
                <a:ea typeface="ＭＳ Ｐゴシック" pitchFamily="-111" charset="-128"/>
                <a:cs typeface="ＭＳ Ｐゴシック" pitchFamily="-111" charset="-128"/>
              </a:rPr>
              <a:t>ve</a:t>
            </a:r>
            <a:r>
              <a:rPr lang="en-US" dirty="0" smtClean="0"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talked about strings being a sequence of characters.</a:t>
            </a:r>
          </a:p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A string is indicated between </a:t>
            </a:r>
            <a:r>
              <a:rPr lang="fr-FR" dirty="0" smtClean="0">
                <a:solidFill>
                  <a:srgbClr val="66006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dirty="0" smtClean="0">
                <a:solidFill>
                  <a:srgbClr val="660066"/>
                </a:solidFill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fr-FR" dirty="0" smtClean="0">
                <a:solidFill>
                  <a:srgbClr val="66006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dirty="0" smtClean="0">
                <a:solidFill>
                  <a:srgbClr val="660066"/>
                </a:solidFill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or </a:t>
            </a:r>
            <a:r>
              <a:rPr lang="en-US" dirty="0" smtClean="0">
                <a:solidFill>
                  <a:srgbClr val="660066"/>
                </a:solidFill>
                <a:latin typeface="Courier New"/>
                <a:ea typeface="ＭＳ Ｐゴシック" pitchFamily="-111" charset="-128"/>
                <a:cs typeface="Courier New"/>
              </a:rPr>
              <a:t>" "</a:t>
            </a:r>
            <a:endParaRPr lang="en-US" dirty="0">
              <a:solidFill>
                <a:srgbClr val="660066"/>
              </a:solidFill>
              <a:latin typeface="Courier New"/>
              <a:ea typeface="ＭＳ Ｐゴシック" pitchFamily="-111" charset="-128"/>
              <a:cs typeface="Courier New"/>
            </a:endParaRPr>
          </a:p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The exact sequence</a:t>
            </a:r>
            <a:r>
              <a:rPr lang="en-US" dirty="0" smtClean="0">
                <a:ea typeface="ＭＳ Ｐゴシック" pitchFamily="-111" charset="-128"/>
                <a:cs typeface="ＭＳ Ｐゴシック" pitchFamily="-111" charset="-128"/>
              </a:rPr>
              <a:t> of characters is maintained</a:t>
            </a:r>
          </a:p>
          <a:p>
            <a:pPr eaLnBrk="1" hangingPunct="1"/>
            <a:r>
              <a:rPr lang="en-US" dirty="0" smtClean="0">
                <a:ea typeface="ＭＳ Ｐゴシック" pitchFamily="-111" charset="-128"/>
                <a:cs typeface="ＭＳ Ｐゴシック" pitchFamily="-111" charset="-128"/>
              </a:rPr>
              <a:t>name = "Todd's" + "notebook"</a:t>
            </a:r>
            <a:endParaRPr lang="en-US" dirty="0">
              <a:ea typeface="ＭＳ Ｐゴシック" pitchFamily="-111" charset="-128"/>
              <a:cs typeface="ＭＳ Ｐゴシック" pitchFamily="-111" charset="-128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String Operations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Sequences are </a:t>
            </a:r>
            <a:r>
              <a:rPr lang="en-US" dirty="0" err="1" smtClean="0"/>
              <a:t>iterable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for loop iterates through each element of a sequence in order. For a string, this means character by character: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048000"/>
            <a:ext cx="49530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74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9906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Basic String Operations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7244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itchFamily="-111" charset="2"/>
              <a:buNone/>
            </a:pP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s = </a:t>
            </a:r>
            <a:r>
              <a:rPr lang="fr-FR" sz="24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spam</a:t>
            </a:r>
            <a:r>
              <a:rPr lang="fr-FR" sz="24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endParaRPr lang="en-US" sz="2400" dirty="0">
              <a:solidFill>
                <a:schemeClr val="accent6"/>
              </a:solidFill>
              <a:latin typeface="Courier New"/>
              <a:ea typeface="ＭＳ Ｐゴシック" pitchFamily="-111" charset="-128"/>
              <a:cs typeface="Courier New"/>
            </a:endParaRPr>
          </a:p>
          <a:p>
            <a:pPr eaLnBrk="1" hangingPunct="1">
              <a:lnSpc>
                <a:spcPct val="80000"/>
              </a:lnSpc>
            </a:pP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length operator </a:t>
            </a:r>
            <a:r>
              <a:rPr lang="en-US" dirty="0" err="1">
                <a:ea typeface="ＭＳ Ｐゴシック" pitchFamily="-111" charset="-128"/>
                <a:cs typeface="ＭＳ Ｐゴシック" pitchFamily="-111" charset="-128"/>
              </a:rPr>
              <a:t>len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()</a:t>
            </a:r>
          </a:p>
          <a:p>
            <a:pPr>
              <a:lnSpc>
                <a:spcPct val="80000"/>
              </a:lnSpc>
              <a:buNone/>
            </a:pPr>
            <a:r>
              <a:rPr lang="en-US" sz="2400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len(s</a:t>
            </a:r>
            <a:r>
              <a:rPr lang="en-US" sz="24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) </a:t>
            </a:r>
            <a:r>
              <a:rPr lang="en-US" sz="2400" dirty="0" err="1" smtClean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</a:t>
            </a:r>
            <a:r>
              <a:rPr lang="en-US" sz="2400" dirty="0" smtClean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 4</a:t>
            </a:r>
            <a:endParaRPr lang="en-US" sz="2400" dirty="0" smtClean="0">
              <a:ea typeface="ＭＳ Ｐゴシック" pitchFamily="-111" charset="-128"/>
              <a:cs typeface="ＭＳ Ｐゴシック" pitchFamily="-111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+ is concatenate</a:t>
            </a:r>
          </a:p>
          <a:p>
            <a:pPr eaLnBrk="1" hangingPunct="1">
              <a:lnSpc>
                <a:spcPct val="80000"/>
              </a:lnSpc>
              <a:buFont typeface="Wingdings" pitchFamily="-111" charset="2"/>
              <a:buNone/>
            </a:pPr>
            <a:r>
              <a:rPr lang="en-US" sz="2400" dirty="0" err="1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new_str</a:t>
            </a:r>
            <a:r>
              <a:rPr lang="en-US" sz="24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= </a:t>
            </a:r>
            <a:r>
              <a:rPr lang="fr-FR" sz="24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spam</a:t>
            </a:r>
            <a:r>
              <a:rPr lang="fr-FR" sz="24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+ </a:t>
            </a:r>
            <a:r>
              <a:rPr lang="fr-FR" sz="24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-</a:t>
            </a:r>
            <a:r>
              <a:rPr lang="fr-FR" sz="24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+ </a:t>
            </a:r>
            <a:r>
              <a:rPr lang="fr-FR" sz="24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spam-</a:t>
            </a:r>
            <a:r>
              <a:rPr lang="fr-FR" sz="24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endParaRPr lang="en-US" sz="2400" dirty="0">
              <a:solidFill>
                <a:schemeClr val="accent6"/>
              </a:solidFill>
              <a:latin typeface="Courier New"/>
              <a:ea typeface="ＭＳ Ｐゴシック" pitchFamily="-111" charset="-128"/>
              <a:cs typeface="Courier New"/>
            </a:endParaRPr>
          </a:p>
          <a:p>
            <a:pPr>
              <a:lnSpc>
                <a:spcPct val="80000"/>
              </a:lnSpc>
              <a:buNone/>
            </a:pPr>
            <a:r>
              <a:rPr lang="en-US" sz="24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print(</a:t>
            </a:r>
            <a:r>
              <a:rPr lang="en-US" sz="2400" dirty="0" err="1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new_str</a:t>
            </a:r>
            <a:r>
              <a:rPr lang="en-US" sz="24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) </a:t>
            </a:r>
            <a:r>
              <a:rPr lang="en-US" sz="2400" dirty="0" smtClean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 </a:t>
            </a:r>
            <a:r>
              <a:rPr lang="en-US" sz="2400" dirty="0" smtClean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spam</a:t>
            </a:r>
            <a:r>
              <a:rPr lang="en-US" sz="2400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-spam</a:t>
            </a:r>
            <a:r>
              <a:rPr lang="en-US" sz="2400" dirty="0" smtClean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-</a:t>
            </a:r>
            <a:endParaRPr lang="en-US" sz="2400" dirty="0">
              <a:latin typeface="Courier New" pitchFamily="-111" charset="0"/>
              <a:ea typeface="ＭＳ Ｐゴシック" pitchFamily="-111" charset="-128"/>
              <a:cs typeface="ＭＳ Ｐゴシック" pitchFamily="-111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* is repeat, the number is how many times</a:t>
            </a:r>
          </a:p>
          <a:p>
            <a:pPr>
              <a:lnSpc>
                <a:spcPct val="80000"/>
              </a:lnSpc>
              <a:buNone/>
            </a:pPr>
            <a:r>
              <a:rPr lang="en-US" sz="2400" dirty="0" err="1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new_str</a:t>
            </a:r>
            <a:r>
              <a:rPr lang="en-US" sz="24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 = </a:t>
            </a:r>
            <a:r>
              <a:rPr lang="en-US" sz="2400" dirty="0" err="1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new_str</a:t>
            </a:r>
            <a:r>
              <a:rPr lang="en-US" sz="24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* </a:t>
            </a:r>
            <a:r>
              <a:rPr lang="en-US" sz="24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3 </a:t>
            </a:r>
            <a:r>
              <a:rPr lang="en-US" sz="2400" dirty="0" smtClean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</a:t>
            </a:r>
            <a:endParaRPr lang="en-US" sz="2400" dirty="0" smtClean="0">
              <a:solidFill>
                <a:schemeClr val="accent6"/>
              </a:solidFill>
              <a:latin typeface="Courier New"/>
              <a:ea typeface="ＭＳ Ｐゴシック" pitchFamily="-111" charset="-128"/>
              <a:cs typeface="Courier New"/>
            </a:endParaRPr>
          </a:p>
          <a:p>
            <a:pPr eaLnBrk="1" hangingPunct="1">
              <a:lnSpc>
                <a:spcPct val="80000"/>
              </a:lnSpc>
              <a:buFont typeface="Wingdings" pitchFamily="-111" charset="2"/>
              <a:buNone/>
            </a:pPr>
            <a:r>
              <a:rPr lang="fr-FR" sz="2400" dirty="0" smtClean="0"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 smtClean="0">
                <a:latin typeface="Courier New"/>
                <a:ea typeface="ＭＳ Ｐゴシック" pitchFamily="-111" charset="-128"/>
                <a:cs typeface="Courier New"/>
              </a:rPr>
              <a:t>spam</a:t>
            </a:r>
            <a:r>
              <a:rPr lang="en-US" sz="2400" dirty="0">
                <a:latin typeface="Courier New"/>
                <a:ea typeface="ＭＳ Ｐゴシック" pitchFamily="-111" charset="-128"/>
                <a:cs typeface="Courier New"/>
              </a:rPr>
              <a:t>-spam-spam-spam-spam-spam</a:t>
            </a:r>
            <a:r>
              <a:rPr lang="en-US" sz="2400" dirty="0" smtClean="0">
                <a:latin typeface="Courier New"/>
                <a:ea typeface="ＭＳ Ｐゴシック" pitchFamily="-111" charset="-128"/>
                <a:cs typeface="Courier New"/>
              </a:rPr>
              <a:t>-</a:t>
            </a:r>
            <a:r>
              <a:rPr lang="fr-FR" sz="2400" dirty="0" smtClean="0"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 smtClean="0">
                <a:latin typeface="Courier New"/>
                <a:ea typeface="ＭＳ Ｐゴシック" pitchFamily="-111" charset="-128"/>
                <a:cs typeface="Courier New"/>
              </a:rPr>
              <a:t> </a:t>
            </a:r>
            <a:endParaRPr lang="en-US" sz="2400" dirty="0">
              <a:latin typeface="Courier New"/>
              <a:ea typeface="ＭＳ Ｐゴシック" pitchFamily="-111" charset="-128"/>
              <a:cs typeface="Courier New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</a:t>
            </a:r>
            <a:r>
              <a:rPr lang="en-US" dirty="0" smtClean="0">
                <a:solidFill>
                  <a:srgbClr val="000090"/>
                </a:solidFill>
              </a:rPr>
              <a:t>+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0090"/>
                </a:solidFill>
              </a:rPr>
              <a:t>*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C00000"/>
                </a:solidFill>
              </a:rPr>
              <a:t>makes new strings</a:t>
            </a:r>
            <a:r>
              <a:rPr lang="en-US" dirty="0" smtClean="0"/>
              <a:t>, does </a:t>
            </a:r>
            <a:r>
              <a:rPr lang="en-US" dirty="0" smtClean="0">
                <a:solidFill>
                  <a:srgbClr val="0000CC"/>
                </a:solidFill>
              </a:rPr>
              <a:t>not modify the original</a:t>
            </a:r>
          </a:p>
          <a:p>
            <a:r>
              <a:rPr lang="en-US" dirty="0" smtClean="0"/>
              <a:t>order of operation is important for concatenation, irrelevant for repetition</a:t>
            </a:r>
          </a:p>
          <a:p>
            <a:r>
              <a:rPr lang="en-US" dirty="0" smtClean="0"/>
              <a:t>the types required are specific. For concatenation you need two strings, for repetition a string and an integer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a + </a:t>
            </a:r>
            <a:r>
              <a:rPr lang="en-US" dirty="0" err="1" smtClean="0"/>
              <a:t>b</a:t>
            </a:r>
            <a:r>
              <a:rPr lang="en-US" dirty="0" smtClean="0"/>
              <a:t> mean?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operation does the above represent? It depends on the types!</a:t>
            </a:r>
          </a:p>
          <a:p>
            <a:pPr lvl="1"/>
            <a:r>
              <a:rPr lang="en-US" dirty="0" smtClean="0"/>
              <a:t>two strings, concatenation</a:t>
            </a:r>
          </a:p>
          <a:p>
            <a:pPr lvl="1"/>
            <a:r>
              <a:rPr lang="en-US" dirty="0" smtClean="0"/>
              <a:t>two integers addition</a:t>
            </a:r>
          </a:p>
          <a:p>
            <a:r>
              <a:rPr lang="en-US" dirty="0" smtClean="0"/>
              <a:t>the operator + is </a:t>
            </a:r>
            <a:r>
              <a:rPr lang="en-US" b="1" i="1" dirty="0" smtClean="0">
                <a:solidFill>
                  <a:srgbClr val="C00000"/>
                </a:solidFill>
              </a:rPr>
              <a:t>overloaded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operation + performs depends on the types it is working 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Courier New"/>
                <a:cs typeface="Courier New"/>
              </a:rPr>
              <a:t>type </a:t>
            </a:r>
            <a:r>
              <a:rPr lang="en-US" dirty="0" smtClean="0"/>
              <a:t>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check the type of the value associated with a variable using </a:t>
            </a:r>
            <a:r>
              <a:rPr lang="en-US" dirty="0" smtClean="0">
                <a:latin typeface="Courier New"/>
                <a:cs typeface="Courier New"/>
              </a:rPr>
              <a:t>type</a:t>
            </a:r>
          </a:p>
          <a:p>
            <a:pPr>
              <a:buNone/>
            </a:pPr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my_str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 = 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hello world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endParaRPr lang="en-US" sz="2800" dirty="0" smtClean="0">
              <a:solidFill>
                <a:srgbClr val="2D2D8A"/>
              </a:solidFill>
              <a:latin typeface="Courier New"/>
              <a:cs typeface="Courier New"/>
            </a:endParaRPr>
          </a:p>
          <a:p>
            <a:pPr>
              <a:buNone/>
            </a:pP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type(</a:t>
            </a:r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my_str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) </a:t>
            </a:r>
            <a:r>
              <a:rPr lang="en-US" sz="2800" dirty="0" smtClean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</a:t>
            </a:r>
            <a:r>
              <a:rPr lang="en-US" sz="2800" dirty="0" smtClean="0"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en-US" sz="2800" dirty="0" smtClean="0">
                <a:latin typeface="Courier New"/>
                <a:cs typeface="Courier New"/>
              </a:rPr>
              <a:t> &lt;type </a:t>
            </a:r>
            <a:r>
              <a:rPr lang="fr-FR" sz="2800" dirty="0" smtClean="0">
                <a:latin typeface="Courier New"/>
                <a:cs typeface="Courier New"/>
              </a:rPr>
              <a:t>'</a:t>
            </a:r>
            <a:r>
              <a:rPr lang="en-US" sz="2800" dirty="0" err="1" smtClean="0">
                <a:latin typeface="Courier New"/>
                <a:cs typeface="Courier New"/>
              </a:rPr>
              <a:t>str</a:t>
            </a:r>
            <a:r>
              <a:rPr lang="fr-FR" sz="2800" dirty="0" smtClean="0">
                <a:latin typeface="Courier New"/>
                <a:cs typeface="Courier New"/>
              </a:rPr>
              <a:t>'</a:t>
            </a:r>
            <a:r>
              <a:rPr lang="en-US" sz="2800" dirty="0" smtClean="0">
                <a:latin typeface="Courier New"/>
                <a:cs typeface="Courier New"/>
              </a:rPr>
              <a:t>&gt;</a:t>
            </a:r>
          </a:p>
          <a:p>
            <a:pPr>
              <a:buNone/>
            </a:pPr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my_str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 = 245</a:t>
            </a:r>
          </a:p>
          <a:p>
            <a:pPr>
              <a:buNone/>
            </a:pP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type(</a:t>
            </a:r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my_str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) </a:t>
            </a:r>
            <a:r>
              <a:rPr lang="en-US" sz="2800" dirty="0" smtClean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</a:t>
            </a:r>
            <a:r>
              <a:rPr lang="en-US" sz="2800" dirty="0" smtClean="0"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latin typeface="Courier New"/>
                <a:cs typeface="Courier New"/>
              </a:rPr>
              <a:t>&lt;type </a:t>
            </a:r>
            <a:r>
              <a:rPr lang="fr-FR" sz="2800" dirty="0" smtClean="0">
                <a:solidFill>
                  <a:srgbClr val="000000"/>
                </a:solidFill>
                <a:latin typeface="Courier New"/>
                <a:cs typeface="Courier New"/>
              </a:rPr>
              <a:t>'</a:t>
            </a:r>
            <a:r>
              <a:rPr lang="en-US" sz="28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int</a:t>
            </a:r>
            <a:r>
              <a:rPr lang="fr-FR" sz="2800" dirty="0" smtClean="0">
                <a:solidFill>
                  <a:srgbClr val="000000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endParaRPr lang="en-US" sz="2800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String comparisons, single char</a:t>
            </a:r>
          </a:p>
        </p:txBody>
      </p:sp>
      <p:sp>
        <p:nvSpPr>
          <p:cNvPr id="634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3 uses the Unicode mapping for characters.</a:t>
            </a:r>
          </a:p>
          <a:p>
            <a:pPr lvl="1"/>
            <a:r>
              <a:rPr lang="en-US" dirty="0" smtClean="0"/>
              <a:t>Allows for representing non-English characters</a:t>
            </a:r>
            <a:endParaRPr lang="en-US" dirty="0" smtClean="0">
              <a:latin typeface="헤드라인A"/>
              <a:ea typeface="헤드라인A"/>
              <a:cs typeface="헤드라인A"/>
            </a:endParaRPr>
          </a:p>
          <a:p>
            <a:r>
              <a:rPr lang="en-US" dirty="0" smtClean="0"/>
              <a:t>UTF-8, subset of Unicode, takes the English letters, numbers and punctuation marks and maps them to an integer.</a:t>
            </a:r>
          </a:p>
          <a:p>
            <a:r>
              <a:rPr lang="en-US" dirty="0" smtClean="0"/>
              <a:t>Single character comparisons are based on that number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comparisons within sequence</a:t>
            </a:r>
          </a:p>
        </p:txBody>
      </p:sp>
      <p:sp>
        <p:nvSpPr>
          <p:cNvPr id="655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makes sense to compare within a sequence (lower case, upper case, digits). </a:t>
            </a:r>
          </a:p>
          <a:p>
            <a:pPr lvl="1"/>
            <a:r>
              <a:rPr lang="fr-FR" dirty="0" smtClean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a</a:t>
            </a:r>
            <a:r>
              <a:rPr lang="fr-FR" dirty="0" smtClean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 &lt; </a:t>
            </a:r>
            <a:r>
              <a:rPr lang="fr-FR" dirty="0" smtClean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b</a:t>
            </a:r>
            <a:r>
              <a:rPr lang="fr-FR" dirty="0" smtClean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smtClean="0">
                <a:latin typeface="Courier New"/>
                <a:cs typeface="Courier New"/>
                <a:sym typeface="Wingdings"/>
              </a:rPr>
              <a:t> </a:t>
            </a:r>
            <a:r>
              <a:rPr lang="en-US" dirty="0" smtClean="0">
                <a:latin typeface="Courier New"/>
                <a:cs typeface="Courier New"/>
              </a:rPr>
              <a:t>True</a:t>
            </a:r>
          </a:p>
          <a:p>
            <a:pPr lvl="1"/>
            <a:r>
              <a:rPr lang="fr-FR" dirty="0" smtClean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A</a:t>
            </a:r>
            <a:r>
              <a:rPr lang="fr-FR" dirty="0" smtClean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 &lt; </a:t>
            </a:r>
            <a:r>
              <a:rPr lang="fr-FR" dirty="0" smtClean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B</a:t>
            </a:r>
            <a:r>
              <a:rPr lang="fr-FR" dirty="0" smtClean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smtClean="0">
                <a:latin typeface="Courier New"/>
                <a:cs typeface="Courier New"/>
                <a:sym typeface="Wingdings"/>
              </a:rPr>
              <a:t> </a:t>
            </a:r>
            <a:r>
              <a:rPr lang="en-US" dirty="0" smtClean="0">
                <a:latin typeface="Courier New"/>
                <a:cs typeface="Courier New"/>
              </a:rPr>
              <a:t>True</a:t>
            </a:r>
          </a:p>
          <a:p>
            <a:pPr lvl="1"/>
            <a:r>
              <a:rPr lang="fr-FR" dirty="0" smtClean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1</a:t>
            </a:r>
            <a:r>
              <a:rPr lang="fr-FR" dirty="0" smtClean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 &lt; </a:t>
            </a:r>
            <a:r>
              <a:rPr lang="fr-FR" dirty="0" smtClean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9</a:t>
            </a:r>
            <a:r>
              <a:rPr lang="fr-FR" dirty="0" smtClean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smtClean="0">
                <a:latin typeface="Courier New"/>
                <a:cs typeface="Courier New"/>
                <a:sym typeface="Wingdings"/>
              </a:rPr>
              <a:t> </a:t>
            </a:r>
            <a:r>
              <a:rPr lang="en-US" dirty="0" smtClean="0">
                <a:latin typeface="Courier New"/>
                <a:cs typeface="Courier New"/>
              </a:rPr>
              <a:t>True</a:t>
            </a:r>
          </a:p>
          <a:p>
            <a:r>
              <a:rPr lang="en-US" dirty="0" smtClean="0"/>
              <a:t>Can be weird outside of the sequence</a:t>
            </a:r>
          </a:p>
          <a:p>
            <a:pPr lvl="1"/>
            <a:r>
              <a:rPr lang="fr-FR" dirty="0" smtClean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a</a:t>
            </a:r>
            <a:r>
              <a:rPr lang="fr-FR" dirty="0" smtClean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 &lt; </a:t>
            </a:r>
            <a:r>
              <a:rPr lang="fr-FR" dirty="0" smtClean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A</a:t>
            </a:r>
            <a:r>
              <a:rPr lang="fr-FR" dirty="0" smtClean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smtClean="0">
                <a:latin typeface="Courier New"/>
                <a:cs typeface="Courier New"/>
                <a:sym typeface="Wingdings"/>
              </a:rPr>
              <a:t> </a:t>
            </a:r>
            <a:r>
              <a:rPr lang="en-US" dirty="0" smtClean="0">
                <a:latin typeface="Courier New"/>
                <a:cs typeface="Courier New"/>
              </a:rPr>
              <a:t>False</a:t>
            </a:r>
          </a:p>
          <a:p>
            <a:pPr lvl="1"/>
            <a:r>
              <a:rPr lang="fr-FR" dirty="0" smtClean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a</a:t>
            </a:r>
            <a:r>
              <a:rPr lang="fr-FR" dirty="0" smtClean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 &lt; </a:t>
            </a:r>
            <a:r>
              <a:rPr lang="fr-FR" dirty="0" smtClean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0</a:t>
            </a:r>
            <a:r>
              <a:rPr lang="fr-FR" dirty="0" smtClean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smtClean="0">
                <a:latin typeface="Courier New"/>
                <a:cs typeface="Courier New"/>
                <a:sym typeface="Wingdings"/>
              </a:rPr>
              <a:t> </a:t>
            </a:r>
            <a:r>
              <a:rPr lang="en-US" dirty="0" smtClean="0">
                <a:latin typeface="Courier New"/>
                <a:cs typeface="Courier New"/>
              </a:rPr>
              <a:t>False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Whole strings</a:t>
            </a:r>
          </a:p>
        </p:txBody>
      </p:sp>
      <p:sp>
        <p:nvSpPr>
          <p:cNvPr id="665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Compare the first element of each string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if they are equal</a:t>
            </a:r>
            <a:r>
              <a:rPr lang="en-US" dirty="0" smtClean="0"/>
              <a:t>, move on to the next character in each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if they are </a:t>
            </a:r>
            <a:r>
              <a:rPr lang="en-US" b="1" u="sng" dirty="0" smtClean="0">
                <a:solidFill>
                  <a:srgbClr val="C00000"/>
                </a:solidFill>
              </a:rPr>
              <a:t>not</a:t>
            </a:r>
            <a:r>
              <a:rPr lang="en-US" dirty="0" smtClean="0">
                <a:solidFill>
                  <a:srgbClr val="C00000"/>
                </a:solidFill>
              </a:rPr>
              <a:t> equal</a:t>
            </a:r>
            <a:r>
              <a:rPr lang="en-US" dirty="0" smtClean="0"/>
              <a:t>, the relationship between those to characters are the relationship between the string</a:t>
            </a:r>
          </a:p>
          <a:p>
            <a:pPr lvl="1"/>
            <a:r>
              <a:rPr lang="en-US" dirty="0" smtClean="0"/>
              <a:t>if one ends up being shorter (but equal), the shorter is smaller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examples</a:t>
            </a:r>
          </a:p>
        </p:txBody>
      </p:sp>
      <p:sp>
        <p:nvSpPr>
          <p:cNvPr id="675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a</a:t>
            </a:r>
            <a:r>
              <a:rPr lang="fr-FR" dirty="0" smtClean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 &lt; </a:t>
            </a:r>
            <a:r>
              <a:rPr lang="fr-FR" dirty="0" smtClean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b</a:t>
            </a:r>
            <a:r>
              <a:rPr lang="fr-FR" dirty="0" smtClean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smtClean="0">
                <a:latin typeface="Courier New"/>
                <a:cs typeface="Courier New"/>
                <a:sym typeface="Wingdings"/>
              </a:rPr>
              <a:t> </a:t>
            </a:r>
            <a:r>
              <a:rPr lang="en-US" dirty="0" smtClean="0">
                <a:latin typeface="Courier New"/>
                <a:cs typeface="Courier New"/>
              </a:rPr>
              <a:t>True</a:t>
            </a:r>
          </a:p>
          <a:p>
            <a:r>
              <a:rPr lang="fr-FR" dirty="0" smtClean="0">
                <a:latin typeface="Courier New"/>
                <a:cs typeface="Courier New"/>
              </a:rPr>
              <a:t>'</a:t>
            </a:r>
            <a:r>
              <a:rPr lang="en-US" dirty="0" err="1" smtClean="0">
                <a:latin typeface="Courier New"/>
                <a:cs typeface="Courier New"/>
              </a:rPr>
              <a:t>aaab</a:t>
            </a:r>
            <a:r>
              <a:rPr lang="fr-FR" dirty="0" smtClean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 &lt; </a:t>
            </a:r>
            <a:r>
              <a:rPr lang="fr-FR" dirty="0" smtClean="0">
                <a:latin typeface="Courier New"/>
                <a:cs typeface="Courier New"/>
              </a:rPr>
              <a:t>'</a:t>
            </a:r>
            <a:r>
              <a:rPr lang="en-US" dirty="0" err="1" smtClean="0">
                <a:latin typeface="Courier New"/>
                <a:cs typeface="Courier New"/>
              </a:rPr>
              <a:t>aaac</a:t>
            </a:r>
            <a:r>
              <a:rPr lang="fr-FR" dirty="0" smtClean="0">
                <a:latin typeface="Courier New"/>
                <a:cs typeface="Courier New"/>
              </a:rPr>
              <a:t>'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first difference is at the last char. </a:t>
            </a:r>
            <a:r>
              <a:rPr lang="fr-FR" dirty="0" smtClean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b</a:t>
            </a:r>
            <a:r>
              <a:rPr lang="fr-FR" dirty="0" smtClean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&lt;</a:t>
            </a:r>
            <a:r>
              <a:rPr lang="fr-FR" dirty="0" smtClean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c</a:t>
            </a:r>
            <a:r>
              <a:rPr lang="fr-FR" dirty="0" smtClean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so </a:t>
            </a:r>
            <a:r>
              <a:rPr lang="fr-FR" dirty="0" smtClean="0">
                <a:latin typeface="Courier New"/>
                <a:cs typeface="Courier New"/>
              </a:rPr>
              <a:t>'</a:t>
            </a:r>
            <a:r>
              <a:rPr lang="en-US" dirty="0" err="1" smtClean="0">
                <a:latin typeface="Courier New"/>
                <a:cs typeface="Courier New"/>
              </a:rPr>
              <a:t>aaab</a:t>
            </a:r>
            <a:r>
              <a:rPr lang="fr-FR" dirty="0" smtClean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is less than </a:t>
            </a:r>
            <a:r>
              <a:rPr lang="fr-FR" dirty="0" smtClean="0">
                <a:latin typeface="Courier New"/>
                <a:cs typeface="Courier New"/>
              </a:rPr>
              <a:t>'</a:t>
            </a:r>
            <a:r>
              <a:rPr lang="en-US" dirty="0" err="1" smtClean="0">
                <a:latin typeface="Courier New"/>
                <a:cs typeface="Courier New"/>
              </a:rPr>
              <a:t>aaac</a:t>
            </a:r>
            <a:r>
              <a:rPr lang="fr-FR" dirty="0" smtClean="0">
                <a:latin typeface="Courier New"/>
                <a:cs typeface="Courier New"/>
              </a:rPr>
              <a:t>'</a:t>
            </a:r>
            <a:r>
              <a:rPr lang="en-US" dirty="0" smtClean="0"/>
              <a:t>. </a:t>
            </a:r>
            <a:r>
              <a:rPr lang="en-US" dirty="0" smtClean="0">
                <a:latin typeface="Courier New"/>
                <a:cs typeface="Courier New"/>
              </a:rPr>
              <a:t>True</a:t>
            </a:r>
          </a:p>
          <a:p>
            <a:r>
              <a:rPr lang="fr-FR" dirty="0" smtClean="0">
                <a:latin typeface="Courier New"/>
                <a:cs typeface="Courier New"/>
              </a:rPr>
              <a:t>'</a:t>
            </a:r>
            <a:r>
              <a:rPr lang="en-US" dirty="0" err="1" smtClean="0">
                <a:latin typeface="Courier New"/>
                <a:cs typeface="Courier New"/>
              </a:rPr>
              <a:t>aa</a:t>
            </a:r>
            <a:r>
              <a:rPr lang="fr-FR" dirty="0" smtClean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 &lt; </a:t>
            </a:r>
            <a:r>
              <a:rPr lang="fr-FR" dirty="0" smtClean="0">
                <a:latin typeface="Courier New"/>
                <a:cs typeface="Courier New"/>
              </a:rPr>
              <a:t>'</a:t>
            </a:r>
            <a:r>
              <a:rPr lang="en-US" dirty="0" err="1" smtClean="0">
                <a:latin typeface="Courier New"/>
                <a:cs typeface="Courier New"/>
              </a:rPr>
              <a:t>aaz</a:t>
            </a:r>
            <a:r>
              <a:rPr lang="fr-FR" dirty="0" smtClean="0"/>
              <a:t>'</a:t>
            </a:r>
            <a:endParaRPr lang="en-US" dirty="0" smtClean="0"/>
          </a:p>
          <a:p>
            <a:pPr lvl="1"/>
            <a:r>
              <a:rPr lang="en-US" dirty="0" smtClean="0"/>
              <a:t>The first string is the same but shorter. Thus it is smaller. </a:t>
            </a:r>
            <a:r>
              <a:rPr lang="en-US" dirty="0" smtClean="0">
                <a:latin typeface="Courier New"/>
                <a:cs typeface="Courier New"/>
              </a:rPr>
              <a:t>True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And then there is </a:t>
            </a:r>
            <a:r>
              <a:rPr lang="en-US" dirty="0" smtClean="0">
                <a:ea typeface="ＭＳ Ｐゴシック" pitchFamily="-111" charset="-128"/>
                <a:cs typeface="ＭＳ Ｐゴシック" pitchFamily="-111" charset="-128"/>
              </a:rPr>
              <a:t>""" """</a:t>
            </a:r>
            <a:endParaRPr lang="en-US" dirty="0"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triple quotes preserve both the vertical and horizontal formatting of the string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allows you to type tables, paragraphs, whatever and preserve the </a:t>
            </a:r>
            <a:r>
              <a:rPr lang="en-US" dirty="0" smtClean="0">
                <a:ea typeface="ＭＳ Ｐゴシック" pitchFamily="-111" charset="-128"/>
                <a:cs typeface="ＭＳ Ｐゴシック" pitchFamily="-111" charset="-128"/>
              </a:rPr>
              <a:t>formatting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dirty="0" smtClean="0">
              <a:ea typeface="ＭＳ Ｐゴシック" pitchFamily="-111" charset="-128"/>
              <a:cs typeface="ＭＳ Ｐゴシック" pitchFamily="-111" charset="-128"/>
            </a:endParaRPr>
          </a:p>
          <a:p>
            <a:pPr indent="2566988"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ea typeface="ＭＳ Ｐゴシック" pitchFamily="-111" charset="-128"/>
                <a:cs typeface="Courier New"/>
              </a:rPr>
              <a:t>"""this is</a:t>
            </a:r>
          </a:p>
          <a:p>
            <a:pPr indent="2566988"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ea typeface="ＭＳ Ｐゴシック" pitchFamily="-111" charset="-128"/>
                <a:cs typeface="Courier New"/>
              </a:rPr>
              <a:t>a test</a:t>
            </a:r>
          </a:p>
          <a:p>
            <a:pPr indent="2566988"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ea typeface="ＭＳ Ｐゴシック" pitchFamily="-111" charset="-128"/>
                <a:cs typeface="Courier New"/>
              </a:rPr>
              <a:t>today"""</a:t>
            </a:r>
            <a:endParaRPr lang="en-US" dirty="0">
              <a:solidFill>
                <a:srgbClr val="000000"/>
              </a:solidFill>
              <a:latin typeface="Courier New"/>
              <a:ea typeface="ＭＳ Ｐゴシック" pitchFamily="-111" charset="-128"/>
              <a:cs typeface="Courier New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465138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Membership operations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4196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can check to see if a substring exists in the string, the </a:t>
            </a:r>
            <a:r>
              <a:rPr lang="en-US" dirty="0">
                <a:solidFill>
                  <a:srgbClr val="000090"/>
                </a:solidFill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in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 operator. Returns True or False</a:t>
            </a:r>
          </a:p>
          <a:p>
            <a:pPr eaLnBrk="1" hangingPunct="1">
              <a:buFont typeface="Wingdings" pitchFamily="-111" charset="2"/>
              <a:buNone/>
            </a:pPr>
            <a:r>
              <a:rPr lang="en-US" dirty="0" err="1" smtClean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my_str</a:t>
            </a:r>
            <a:r>
              <a:rPr lang="en-US" dirty="0" smtClean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= </a:t>
            </a:r>
            <a:r>
              <a:rPr lang="fr-FR" dirty="0" smtClean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dirty="0" err="1" smtClean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aabbccdd</a:t>
            </a:r>
            <a:r>
              <a:rPr lang="fr-FR" dirty="0" smtClean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'</a:t>
            </a:r>
            <a:endParaRPr lang="en-US" dirty="0">
              <a:latin typeface="Courier New" pitchFamily="-111" charset="0"/>
              <a:ea typeface="ＭＳ Ｐゴシック" pitchFamily="-111" charset="-128"/>
              <a:cs typeface="ＭＳ Ｐゴシック" pitchFamily="-111" charset="-128"/>
            </a:endParaRPr>
          </a:p>
          <a:p>
            <a:pPr eaLnBrk="1" hangingPunct="1">
              <a:buFont typeface="Wingdings" pitchFamily="-111" charset="2"/>
              <a:buNone/>
            </a:pPr>
            <a:r>
              <a:rPr lang="fr-FR" dirty="0" smtClean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dirty="0" smtClean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a</a:t>
            </a:r>
            <a:r>
              <a:rPr lang="fr-FR" dirty="0" smtClean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dirty="0" smtClean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in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en-US" dirty="0" err="1" smtClean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my_str</a:t>
            </a:r>
            <a:r>
              <a:rPr lang="en-US" dirty="0" smtClean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 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True</a:t>
            </a:r>
          </a:p>
          <a:p>
            <a:pPr eaLnBrk="1" hangingPunct="1">
              <a:buFont typeface="Wingdings" pitchFamily="-111" charset="2"/>
              <a:buNone/>
            </a:pPr>
            <a:r>
              <a:rPr lang="fr-FR" dirty="0" smtClean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dirty="0" err="1" smtClean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abb</a:t>
            </a:r>
            <a:r>
              <a:rPr lang="fr-FR" dirty="0" smtClean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dirty="0" smtClean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in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en-US" dirty="0" err="1" smtClean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my_str</a:t>
            </a:r>
            <a:r>
              <a:rPr lang="en-US" dirty="0" smtClean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 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True</a:t>
            </a:r>
          </a:p>
          <a:p>
            <a:pPr eaLnBrk="1" hangingPunct="1">
              <a:buFont typeface="Wingdings" pitchFamily="-111" charset="2"/>
              <a:buNone/>
            </a:pPr>
            <a:r>
              <a:rPr lang="fr-FR" dirty="0" smtClean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dirty="0" smtClean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x</a:t>
            </a:r>
            <a:r>
              <a:rPr lang="fr-FR" dirty="0" smtClean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dirty="0" smtClean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in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en-US" dirty="0" err="1" smtClean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my_str</a:t>
            </a:r>
            <a:r>
              <a:rPr lang="en-US" dirty="0" smtClean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 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False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7239000" cy="6858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Strings are </a:t>
            </a:r>
            <a:r>
              <a:rPr lang="en-US" b="1" dirty="0">
                <a:solidFill>
                  <a:srgbClr val="C00000"/>
                </a:solidFill>
                <a:ea typeface="ＭＳ Ｐゴシック" pitchFamily="-111" charset="-128"/>
                <a:cs typeface="ＭＳ Ｐゴシック" pitchFamily="-111" charset="-128"/>
              </a:rPr>
              <a:t>immutable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990600"/>
            <a:ext cx="8229600" cy="45720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strings are immutable, that is you cannot change one once you make </a:t>
            </a:r>
            <a:r>
              <a:rPr lang="en-US" dirty="0" smtClean="0">
                <a:ea typeface="ＭＳ Ｐゴシック" pitchFamily="-111" charset="-128"/>
                <a:cs typeface="ＭＳ Ｐゴシック" pitchFamily="-111" charset="-128"/>
              </a:rPr>
              <a:t>it:</a:t>
            </a:r>
          </a:p>
          <a:p>
            <a:pPr lvl="1"/>
            <a:r>
              <a:rPr lang="en-US" sz="2400" dirty="0" err="1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a_str</a:t>
            </a:r>
            <a:r>
              <a:rPr lang="en-US" sz="24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 = </a:t>
            </a:r>
            <a:r>
              <a:rPr lang="fr-FR" sz="24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spam</a:t>
            </a:r>
            <a:r>
              <a:rPr lang="fr-FR" sz="24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endParaRPr lang="en-US" sz="2400" dirty="0" smtClean="0">
              <a:solidFill>
                <a:schemeClr val="accent6"/>
              </a:solidFill>
              <a:latin typeface="Courier New"/>
              <a:ea typeface="ＭＳ Ｐゴシック" pitchFamily="-111" charset="-128"/>
              <a:cs typeface="Courier New"/>
            </a:endParaRPr>
          </a:p>
          <a:p>
            <a:pPr lvl="1"/>
            <a:r>
              <a:rPr lang="en-US" sz="2400" dirty="0" err="1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a_str</a:t>
            </a:r>
            <a:r>
              <a:rPr lang="en-US" sz="24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[1] = </a:t>
            </a:r>
            <a:r>
              <a:rPr lang="fr-FR" sz="24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l</a:t>
            </a:r>
            <a:r>
              <a:rPr lang="fr-FR" sz="24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en-US" sz="2400" dirty="0" smtClean="0">
                <a:latin typeface="Courier New"/>
                <a:ea typeface="ＭＳ Ｐゴシック" pitchFamily="-111" charset="-128"/>
                <a:cs typeface="Courier New"/>
                <a:sym typeface="Wingdings"/>
              </a:rPr>
              <a:t> </a:t>
            </a:r>
            <a:r>
              <a:rPr lang="en-US" sz="2400" dirty="0" smtClean="0">
                <a:latin typeface="Courier New"/>
                <a:ea typeface="ＭＳ Ｐゴシック" pitchFamily="-111" charset="-128"/>
                <a:cs typeface="Courier New"/>
              </a:rPr>
              <a:t>ERROR</a:t>
            </a:r>
          </a:p>
          <a:p>
            <a:pPr eaLnBrk="1" hangingPunct="1"/>
            <a:r>
              <a:rPr lang="en-US" dirty="0" smtClean="0">
                <a:ea typeface="ＭＳ Ｐゴシック" pitchFamily="-111" charset="-128"/>
                <a:cs typeface="ＭＳ Ｐゴシック" pitchFamily="-111" charset="-128"/>
              </a:rPr>
              <a:t>However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, you can use it to make another string (copy it, slice it, etc.</a:t>
            </a:r>
            <a:r>
              <a:rPr lang="en-US" dirty="0" smtClean="0">
                <a:ea typeface="ＭＳ Ｐゴシック" pitchFamily="-111" charset="-128"/>
                <a:cs typeface="ＭＳ Ｐゴシック" pitchFamily="-111" charset="-128"/>
              </a:rPr>
              <a:t>)</a:t>
            </a:r>
          </a:p>
          <a:p>
            <a:pPr lvl="1">
              <a:lnSpc>
                <a:spcPct val="80000"/>
              </a:lnSpc>
            </a:pPr>
            <a:r>
              <a:rPr lang="en-US" sz="2400" dirty="0" err="1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new_str</a:t>
            </a:r>
            <a:r>
              <a:rPr lang="en-US" sz="24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 = </a:t>
            </a:r>
            <a:r>
              <a:rPr lang="en-US" sz="2400" dirty="0" err="1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a_str</a:t>
            </a:r>
            <a:r>
              <a:rPr lang="en-US" sz="24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[:1] + </a:t>
            </a:r>
            <a:r>
              <a:rPr lang="fr-FR" sz="24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l</a:t>
            </a:r>
            <a:r>
              <a:rPr lang="fr-FR" sz="24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 + </a:t>
            </a:r>
            <a:r>
              <a:rPr lang="en-US" sz="2400" dirty="0" err="1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a_str</a:t>
            </a:r>
            <a:r>
              <a:rPr lang="en-US" sz="24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[2:]</a:t>
            </a:r>
          </a:p>
          <a:p>
            <a:pPr lvl="1">
              <a:lnSpc>
                <a:spcPct val="80000"/>
              </a:lnSpc>
            </a:pPr>
            <a:r>
              <a:rPr lang="en-US" sz="2400" dirty="0" err="1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a_str</a:t>
            </a:r>
            <a:r>
              <a:rPr lang="en-US" sz="24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en-US" sz="2400" dirty="0" smtClean="0">
                <a:latin typeface="Courier New"/>
                <a:ea typeface="ＭＳ Ｐゴシック" pitchFamily="-111" charset="-128"/>
                <a:cs typeface="Courier New"/>
                <a:sym typeface="Wingdings"/>
              </a:rPr>
              <a:t></a:t>
            </a:r>
            <a:r>
              <a:rPr lang="en-US" sz="2400" dirty="0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</a:t>
            </a:r>
            <a:r>
              <a:rPr lang="en-US" sz="2400" dirty="0" smtClean="0"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fr-FR" sz="2400" dirty="0" smtClean="0"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 smtClean="0">
                <a:latin typeface="Courier New"/>
                <a:ea typeface="ＭＳ Ｐゴシック" pitchFamily="-111" charset="-128"/>
                <a:cs typeface="Courier New"/>
              </a:rPr>
              <a:t>spam</a:t>
            </a:r>
            <a:r>
              <a:rPr lang="fr-FR" sz="2400" dirty="0" smtClean="0">
                <a:latin typeface="Courier New"/>
                <a:ea typeface="ＭＳ Ｐゴシック" pitchFamily="-111" charset="-128"/>
                <a:cs typeface="Courier New"/>
              </a:rPr>
              <a:t>'</a:t>
            </a:r>
            <a:endParaRPr lang="en-US" sz="2400" dirty="0" smtClean="0">
              <a:latin typeface="Courier New"/>
              <a:ea typeface="ＭＳ Ｐゴシック" pitchFamily="-111" charset="-128"/>
              <a:cs typeface="Courier New"/>
            </a:endParaRPr>
          </a:p>
          <a:p>
            <a:pPr lvl="1">
              <a:lnSpc>
                <a:spcPct val="80000"/>
              </a:lnSpc>
            </a:pPr>
            <a:r>
              <a:rPr lang="en-US" sz="2400" dirty="0" err="1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new_str</a:t>
            </a:r>
            <a:r>
              <a:rPr lang="en-US" sz="24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en-US" sz="2400" dirty="0" smtClean="0">
                <a:latin typeface="Courier New"/>
                <a:ea typeface="ＭＳ Ｐゴシック" pitchFamily="-111" charset="-128"/>
                <a:cs typeface="Courier New"/>
                <a:sym typeface="Wingdings"/>
              </a:rPr>
              <a:t></a:t>
            </a:r>
            <a:r>
              <a:rPr lang="fr-FR" sz="2400" dirty="0" smtClean="0"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 smtClean="0">
                <a:latin typeface="Courier New"/>
                <a:ea typeface="ＭＳ Ｐゴシック" pitchFamily="-111" charset="-128"/>
                <a:cs typeface="Courier New"/>
              </a:rPr>
              <a:t>slam</a:t>
            </a:r>
            <a:r>
              <a:rPr lang="fr-FR" sz="2400" dirty="0" smtClean="0">
                <a:latin typeface="Courier New"/>
                <a:ea typeface="ＭＳ Ｐゴシック" pitchFamily="-111" charset="-128"/>
                <a:cs typeface="Courier New"/>
              </a:rPr>
              <a:t>'</a:t>
            </a:r>
            <a:endParaRPr lang="en-US" sz="2400" dirty="0" smtClean="0">
              <a:latin typeface="Courier New"/>
              <a:ea typeface="ＭＳ Ｐゴシック" pitchFamily="-111" charset="-128"/>
              <a:cs typeface="Courier New"/>
            </a:endParaRPr>
          </a:p>
          <a:p>
            <a:pPr eaLnBrk="1" hangingPunct="1"/>
            <a:endParaRPr lang="en-US" dirty="0">
              <a:ea typeface="ＭＳ Ｐゴシック" pitchFamily="-111" charset="-128"/>
              <a:cs typeface="ＭＳ Ｐゴシック" pitchFamily="-111" charset="-128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String methods and functions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Functions, first cut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function is a program that performs some operation. Its details are hidden (encapsulated), only it</a:t>
            </a:r>
            <a:r>
              <a:rPr lang="fr-FR" dirty="0" smtClean="0"/>
              <a:t>'</a:t>
            </a:r>
            <a:r>
              <a:rPr lang="en-US" dirty="0" smtClean="0"/>
              <a:t>s interface provided.</a:t>
            </a:r>
          </a:p>
          <a:p>
            <a:r>
              <a:rPr lang="en-US" dirty="0" smtClean="0"/>
              <a:t>A function takes some number of inputs (arguments) and returns a value based on the arguments and the function</a:t>
            </a:r>
            <a:r>
              <a:rPr lang="fr-FR" dirty="0" smtClean="0"/>
              <a:t>'</a:t>
            </a:r>
            <a:r>
              <a:rPr lang="en-US" dirty="0" smtClean="0"/>
              <a:t>s operation.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function: </a:t>
            </a:r>
            <a:r>
              <a:rPr lang="en-US" dirty="0" err="1" smtClean="0">
                <a:latin typeface="Courier New"/>
                <a:cs typeface="Courier New"/>
              </a:rPr>
              <a:t>len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>
                <a:solidFill>
                  <a:srgbClr val="2D2D8A"/>
                </a:solidFill>
                <a:latin typeface="Courier New"/>
                <a:cs typeface="Courier New"/>
              </a:rPr>
              <a:t>len</a:t>
            </a:r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 </a:t>
            </a:r>
            <a:r>
              <a:rPr lang="en-US" dirty="0" smtClean="0"/>
              <a:t>function takes as an argument a string and returns an integer, the length of a string.</a:t>
            </a:r>
          </a:p>
          <a:p>
            <a:pPr>
              <a:buNone/>
            </a:pPr>
            <a:r>
              <a:rPr lang="en-US" dirty="0" err="1" smtClean="0">
                <a:solidFill>
                  <a:srgbClr val="2D2D8A"/>
                </a:solidFill>
                <a:latin typeface="Courier New"/>
                <a:cs typeface="Courier New"/>
              </a:rPr>
              <a:t>my_str</a:t>
            </a:r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 = </a:t>
            </a:r>
            <a:r>
              <a:rPr lang="fr-FR" dirty="0" smtClean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Hello World</a:t>
            </a:r>
            <a:r>
              <a:rPr lang="fr-FR" dirty="0" smtClean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endParaRPr lang="en-US" dirty="0" smtClean="0">
              <a:solidFill>
                <a:srgbClr val="2D2D8A"/>
              </a:solidFill>
              <a:latin typeface="Courier New"/>
              <a:cs typeface="Courier New"/>
            </a:endParaRPr>
          </a:p>
          <a:p>
            <a:pPr>
              <a:buNone/>
            </a:pPr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x = </a:t>
            </a:r>
            <a:r>
              <a:rPr lang="en-US" dirty="0" err="1" smtClean="0">
                <a:solidFill>
                  <a:srgbClr val="2D2D8A"/>
                </a:solidFill>
                <a:latin typeface="Courier New"/>
                <a:cs typeface="Courier New"/>
              </a:rPr>
              <a:t>len</a:t>
            </a:r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(</a:t>
            </a:r>
            <a:r>
              <a:rPr lang="en-US" dirty="0" err="1" smtClean="0">
                <a:solidFill>
                  <a:srgbClr val="2D2D8A"/>
                </a:solidFill>
                <a:latin typeface="Courier New"/>
                <a:cs typeface="Courier New"/>
              </a:rPr>
              <a:t>my_str</a:t>
            </a:r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)</a:t>
            </a:r>
          </a:p>
          <a:p>
            <a:pPr>
              <a:buNone/>
            </a:pPr>
            <a:r>
              <a:rPr lang="en-US" dirty="0" smtClean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counts!</a:t>
            </a:r>
            <a:endParaRPr lang="en-US" dirty="0">
              <a:solidFill>
                <a:srgbClr val="009999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upper </a:t>
            </a:r>
            <a:r>
              <a:rPr lang="en-US" dirty="0" smtClean="0"/>
              <a:t>is the name of a method. It generates a new string that has all upper case characters of the string it was called with.</a:t>
            </a:r>
          </a:p>
          <a:p>
            <a:pPr>
              <a:buNone/>
            </a:pP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my_str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 = 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Python Rules!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endParaRPr lang="en-US" sz="2800" dirty="0" smtClean="0">
              <a:solidFill>
                <a:schemeClr val="accent6"/>
              </a:solidFill>
              <a:latin typeface="Courier New"/>
              <a:cs typeface="Courier New"/>
            </a:endParaRPr>
          </a:p>
          <a:p>
            <a:pPr>
              <a:buNone/>
            </a:pP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my_str.upper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()  </a:t>
            </a:r>
            <a:r>
              <a:rPr lang="en-US" sz="2800" dirty="0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 </a:t>
            </a:r>
            <a:r>
              <a:rPr lang="fr-FR" sz="2800" dirty="0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PYTHON RULES!</a:t>
            </a:r>
            <a:r>
              <a:rPr lang="fr-FR" sz="2800" dirty="0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endParaRPr lang="en-US" sz="2800" dirty="0" smtClean="0">
              <a:latin typeface="Courier New"/>
              <a:ea typeface="ＭＳ Ｐゴシック" pitchFamily="-111" charset="-128"/>
              <a:cs typeface="Courier New"/>
              <a:sym typeface="Symbol" pitchFamily="-111" charset="2"/>
            </a:endParaRPr>
          </a:p>
          <a:p>
            <a:r>
              <a:rPr lang="en-US" dirty="0" smtClean="0">
                <a:latin typeface="Arial"/>
                <a:cs typeface="Arial"/>
              </a:rPr>
              <a:t>The </a:t>
            </a:r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upper()</a:t>
            </a:r>
            <a:r>
              <a:rPr lang="en-US" dirty="0" smtClean="0">
                <a:latin typeface="Arial"/>
                <a:cs typeface="Arial"/>
              </a:rPr>
              <a:t> method was called in the context of </a:t>
            </a:r>
            <a:r>
              <a:rPr lang="en-US" dirty="0" err="1" smtClean="0">
                <a:solidFill>
                  <a:srgbClr val="000090"/>
                </a:solidFill>
                <a:latin typeface="Courier New"/>
                <a:cs typeface="Courier New"/>
              </a:rPr>
              <a:t>my_str</a:t>
            </a:r>
            <a:r>
              <a:rPr lang="en-US" dirty="0" smtClean="0">
                <a:latin typeface="Arial"/>
                <a:cs typeface="Arial"/>
              </a:rPr>
              <a:t>, indicated by the dot between them.</a:t>
            </a:r>
            <a:endParaRPr lang="en-US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dot 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general, dot notation looks like: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object.method</a:t>
            </a:r>
            <a:r>
              <a:rPr lang="en-US" dirty="0" smtClean="0">
                <a:latin typeface="Courier New"/>
                <a:cs typeface="Courier New"/>
              </a:rPr>
              <a:t>(…)</a:t>
            </a:r>
          </a:p>
          <a:p>
            <a:r>
              <a:rPr lang="en-US" dirty="0" smtClean="0"/>
              <a:t>It means that the object in front of the dot is calling a method that is associated with that </a:t>
            </a:r>
            <a:r>
              <a:rPr lang="en-US" b="1" dirty="0" smtClean="0">
                <a:solidFill>
                  <a:srgbClr val="990000"/>
                </a:solidFill>
              </a:rPr>
              <a:t>object</a:t>
            </a:r>
            <a:r>
              <a:rPr lang="fr-FR" b="1" dirty="0" smtClean="0">
                <a:solidFill>
                  <a:srgbClr val="990000"/>
                </a:solidFill>
              </a:rPr>
              <a:t>'</a:t>
            </a:r>
            <a:r>
              <a:rPr lang="en-US" b="1" dirty="0" smtClean="0">
                <a:solidFill>
                  <a:srgbClr val="990000"/>
                </a:solidFill>
              </a:rPr>
              <a:t>s </a:t>
            </a:r>
            <a:r>
              <a:rPr lang="en-US" b="1" u="sng" dirty="0" smtClean="0">
                <a:solidFill>
                  <a:srgbClr val="990000"/>
                </a:solidFill>
              </a:rPr>
              <a:t>type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methods that can be called are tied to the </a:t>
            </a:r>
            <a:r>
              <a:rPr lang="en-US" b="1" dirty="0" smtClean="0">
                <a:solidFill>
                  <a:srgbClr val="990000"/>
                </a:solidFill>
              </a:rPr>
              <a:t>type</a:t>
            </a:r>
            <a:r>
              <a:rPr lang="en-US" dirty="0" smtClean="0"/>
              <a:t> of the object calling it. </a:t>
            </a:r>
            <a:r>
              <a:rPr lang="en-US" u="sng" dirty="0" smtClean="0">
                <a:solidFill>
                  <a:srgbClr val="990000"/>
                </a:solidFill>
              </a:rPr>
              <a:t>Each type has different methods.</a:t>
            </a:r>
            <a:endParaRPr lang="en-US" u="sng" dirty="0">
              <a:solidFill>
                <a:srgbClr val="99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Find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400" dirty="0" err="1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my_str</a:t>
            </a:r>
            <a:r>
              <a:rPr lang="en-US" sz="24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= </a:t>
            </a:r>
            <a:r>
              <a:rPr lang="fr-FR" sz="24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hello</a:t>
            </a:r>
            <a:r>
              <a:rPr lang="fr-FR" sz="24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endParaRPr lang="en-US" sz="2400" dirty="0" smtClean="0">
              <a:solidFill>
                <a:schemeClr val="accent6"/>
              </a:solidFill>
              <a:latin typeface="Courier New"/>
              <a:ea typeface="ＭＳ Ｐゴシック" pitchFamily="-111" charset="-128"/>
              <a:cs typeface="Courier New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400" dirty="0" err="1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my_str.find</a:t>
            </a:r>
            <a:r>
              <a:rPr lang="en-US" sz="24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(</a:t>
            </a:r>
            <a:r>
              <a:rPr lang="fr-FR" sz="24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l</a:t>
            </a:r>
            <a:r>
              <a:rPr lang="fr-FR" sz="24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)          </a:t>
            </a:r>
            <a:r>
              <a:rPr lang="en-US" sz="2400" dirty="0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# find index of </a:t>
            </a:r>
            <a:r>
              <a:rPr lang="fr-FR" sz="2400" dirty="0" smtClean="0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sz="2400" dirty="0" smtClean="0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l</a:t>
            </a:r>
            <a:r>
              <a:rPr lang="fr-FR" sz="2400" dirty="0" smtClean="0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sz="2400" dirty="0" smtClean="0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en-US" sz="2400" dirty="0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in</a:t>
            </a:r>
            <a:r>
              <a:rPr lang="en-US" sz="2400" dirty="0" smtClean="0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en-US" sz="2400" dirty="0" err="1" smtClean="0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my_str</a:t>
            </a:r>
            <a:endParaRPr lang="en-US" sz="2400" dirty="0" smtClean="0">
              <a:ea typeface="ＭＳ Ｐゴシック" pitchFamily="-111" charset="-128"/>
              <a:cs typeface="ＭＳ Ｐゴシック" pitchFamily="-111" charset="-128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 smtClean="0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en-US" sz="2400" dirty="0" err="1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sz="2400" dirty="0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ea typeface="ＭＳ Ｐゴシック" pitchFamily="-111" charset="-128"/>
                <a:cs typeface="ＭＳ Ｐゴシック" pitchFamily="-111" charset="-128"/>
              </a:rPr>
              <a:t>2</a:t>
            </a:r>
          </a:p>
          <a:p>
            <a:pPr marL="0" indent="0" eaLnBrk="1" hangingPunct="1">
              <a:lnSpc>
                <a:spcPct val="90000"/>
              </a:lnSpc>
            </a:pPr>
            <a:endParaRPr lang="en-US" sz="2400" dirty="0">
              <a:solidFill>
                <a:schemeClr val="hlink"/>
              </a:solidFill>
              <a:ea typeface="ＭＳ Ｐゴシック" pitchFamily="-111" charset="-128"/>
              <a:cs typeface="ＭＳ Ｐゴシック" pitchFamily="-111" charset="-128"/>
            </a:endParaRPr>
          </a:p>
          <a:p>
            <a:pPr marL="0" indent="0" eaLnBrk="1" hangingPunct="1">
              <a:lnSpc>
                <a:spcPct val="90000"/>
              </a:lnSpc>
            </a:pPr>
            <a:endParaRPr lang="en-US" sz="2400" dirty="0">
              <a:solidFill>
                <a:schemeClr val="hlink"/>
              </a:solidFill>
              <a:ea typeface="ＭＳ Ｐゴシック" pitchFamily="-111" charset="-128"/>
              <a:cs typeface="ＭＳ Ｐゴシック" pitchFamily="-111" charset="-128"/>
            </a:endParaRPr>
          </a:p>
          <a:p>
            <a:pPr marL="0" indent="0"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Note how the method </a:t>
            </a:r>
            <a:r>
              <a:rPr lang="fr-FR" sz="2400" dirty="0" smtClean="0"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sz="2400" dirty="0" smtClean="0">
                <a:ea typeface="ＭＳ Ｐゴシック" pitchFamily="-111" charset="-128"/>
                <a:cs typeface="ＭＳ Ｐゴシック" pitchFamily="-111" charset="-128"/>
              </a:rPr>
              <a:t>find</a:t>
            </a:r>
            <a:r>
              <a:rPr lang="fr-FR" sz="2400" dirty="0" smtClean="0"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sz="2400" dirty="0" smtClean="0"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operates on the string object</a:t>
            </a:r>
            <a:r>
              <a:rPr lang="en-US" sz="2400" dirty="0" smtClean="0"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en-US" sz="2400" dirty="0" err="1" smtClean="0">
                <a:ea typeface="ＭＳ Ｐゴシック" pitchFamily="-111" charset="-128"/>
                <a:cs typeface="ＭＳ Ｐゴシック" pitchFamily="-111" charset="-128"/>
              </a:rPr>
              <a:t>my_str</a:t>
            </a:r>
            <a:r>
              <a:rPr lang="en-US" sz="2400" dirty="0" smtClean="0">
                <a:ea typeface="ＭＳ Ｐゴシック" pitchFamily="-111" charset="-128"/>
                <a:cs typeface="ＭＳ Ｐゴシック" pitchFamily="-111" charset="-128"/>
              </a:rPr>
              <a:t> and </a:t>
            </a: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the two are associated by using the “dot” notation:</a:t>
            </a:r>
            <a:r>
              <a:rPr lang="en-US" sz="2400" dirty="0" smtClean="0"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en-US" sz="2400" dirty="0" err="1" smtClean="0">
                <a:ea typeface="ＭＳ Ｐゴシック" pitchFamily="-111" charset="-128"/>
                <a:cs typeface="ＭＳ Ｐゴシック" pitchFamily="-111" charset="-128"/>
              </a:rPr>
              <a:t>my_str.find</a:t>
            </a:r>
            <a:r>
              <a:rPr lang="en-US" sz="2400" dirty="0" smtClean="0">
                <a:ea typeface="ＭＳ Ｐゴシック" pitchFamily="-111" charset="-128"/>
                <a:cs typeface="ＭＳ Ｐゴシック" pitchFamily="-111" charset="-128"/>
              </a:rPr>
              <a:t>(</a:t>
            </a:r>
            <a:r>
              <a:rPr lang="fr-FR" sz="2400" dirty="0" smtClean="0"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sz="2400" dirty="0" smtClean="0">
                <a:ea typeface="ＭＳ Ｐゴシック" pitchFamily="-111" charset="-128"/>
                <a:cs typeface="ＭＳ Ｐゴシック" pitchFamily="-111" charset="-128"/>
              </a:rPr>
              <a:t>l</a:t>
            </a:r>
            <a:r>
              <a:rPr lang="fr-FR" sz="2400" dirty="0" smtClean="0"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sz="2400" dirty="0" smtClean="0">
                <a:ea typeface="ＭＳ Ｐゴシック" pitchFamily="-111" charset="-128"/>
                <a:cs typeface="ＭＳ Ｐゴシック" pitchFamily="-111" charset="-128"/>
              </a:rPr>
              <a:t>)</a:t>
            </a: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.</a:t>
            </a:r>
          </a:p>
          <a:p>
            <a:pPr marL="0" indent="0"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Terminology: the </a:t>
            </a:r>
            <a:r>
              <a:rPr lang="en-US" sz="2400" dirty="0" err="1">
                <a:ea typeface="ＭＳ Ｐゴシック" pitchFamily="-111" charset="-128"/>
                <a:cs typeface="ＭＳ Ｐゴシック" pitchFamily="-111" charset="-128"/>
              </a:rPr>
              <a:t>thing(s</a:t>
            </a: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) in parenthesis, i.e. the </a:t>
            </a:r>
            <a:r>
              <a:rPr lang="fr-FR" sz="2400" dirty="0" smtClean="0"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sz="2400" dirty="0" smtClean="0">
                <a:ea typeface="ＭＳ Ｐゴシック" pitchFamily="-111" charset="-128"/>
                <a:cs typeface="ＭＳ Ｐゴシック" pitchFamily="-111" charset="-128"/>
              </a:rPr>
              <a:t>l</a:t>
            </a:r>
            <a:r>
              <a:rPr lang="fr-FR" sz="2400" dirty="0" smtClean="0"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sz="2400" dirty="0" smtClean="0"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in this case, is called an </a:t>
            </a:r>
            <a:r>
              <a:rPr lang="en-US" sz="2400" b="1" u="sng" dirty="0">
                <a:solidFill>
                  <a:srgbClr val="990000"/>
                </a:solidFill>
                <a:ea typeface="ＭＳ Ｐゴシック" pitchFamily="-111" charset="-128"/>
                <a:cs typeface="ＭＳ Ｐゴシック" pitchFamily="-111" charset="-128"/>
              </a:rPr>
              <a:t>argument</a:t>
            </a: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Chaining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Methods can be chained together. </a:t>
            </a:r>
          </a:p>
          <a:p>
            <a:r>
              <a:rPr lang="en-US" dirty="0" smtClean="0"/>
              <a:t>Perform first operation, yielding an object</a:t>
            </a:r>
          </a:p>
          <a:p>
            <a:r>
              <a:rPr lang="en-US" dirty="0" smtClean="0"/>
              <a:t>Use the yielded object for the next method</a:t>
            </a:r>
          </a:p>
          <a:p>
            <a:pPr>
              <a:buNone/>
            </a:pPr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my_str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 = 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Python Rules!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endParaRPr lang="en-US" sz="2800" dirty="0" smtClean="0">
              <a:solidFill>
                <a:srgbClr val="2D2D8A"/>
              </a:solidFill>
              <a:latin typeface="Courier New"/>
              <a:cs typeface="Courier New"/>
            </a:endParaRPr>
          </a:p>
          <a:p>
            <a:pPr>
              <a:buNone/>
            </a:pPr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my_str.upper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() 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  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PYTHON RULES!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endParaRPr lang="en-US" sz="2800" dirty="0" smtClean="0">
              <a:solidFill>
                <a:srgbClr val="2D2D8A"/>
              </a:solidFill>
              <a:latin typeface="Courier New"/>
              <a:ea typeface="ＭＳ Ｐゴシック" pitchFamily="-111" charset="-128"/>
              <a:cs typeface="Courier New"/>
              <a:sym typeface="Symbol" pitchFamily="-111" charset="2"/>
            </a:endParaRPr>
          </a:p>
          <a:p>
            <a:pPr>
              <a:buNone/>
            </a:pP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x=</a:t>
            </a:r>
            <a:r>
              <a:rPr lang="en-US" sz="2800" dirty="0" err="1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my_str</a:t>
            </a:r>
            <a:r>
              <a:rPr lang="en-US" sz="2800" b="1" dirty="0" err="1" smtClean="0">
                <a:solidFill>
                  <a:srgbClr val="990000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.upper</a:t>
            </a:r>
            <a:r>
              <a:rPr lang="en-US" sz="2800" b="1" dirty="0" smtClean="0">
                <a:solidFill>
                  <a:srgbClr val="990000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()</a:t>
            </a:r>
          </a:p>
          <a:p>
            <a:pPr>
              <a:buNone/>
            </a:pPr>
            <a:r>
              <a:rPr lang="en-US" sz="2800" b="1" dirty="0" err="1" smtClean="0">
                <a:solidFill>
                  <a:srgbClr val="990000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x</a:t>
            </a:r>
            <a:r>
              <a:rPr lang="en-US" sz="2800" b="1" dirty="0" err="1" smtClean="0">
                <a:solidFill>
                  <a:srgbClr val="006600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.find</a:t>
            </a:r>
            <a:r>
              <a:rPr lang="en-US" sz="2800" b="1" dirty="0" smtClean="0">
                <a:solidFill>
                  <a:srgbClr val="006600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(</a:t>
            </a:r>
            <a:r>
              <a:rPr lang="fr-FR" sz="2800" b="1" dirty="0" smtClean="0">
                <a:solidFill>
                  <a:srgbClr val="006600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b="1" dirty="0" smtClean="0">
                <a:solidFill>
                  <a:srgbClr val="006600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O</a:t>
            </a:r>
            <a:r>
              <a:rPr lang="fr-FR" sz="2800" b="1" dirty="0" smtClean="0">
                <a:solidFill>
                  <a:srgbClr val="006600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b="1" dirty="0" smtClean="0">
                <a:solidFill>
                  <a:srgbClr val="006600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)</a:t>
            </a:r>
          </a:p>
          <a:p>
            <a:pPr>
              <a:buNone/>
            </a:pPr>
            <a:r>
              <a:rPr lang="en-US" sz="2800" dirty="0" err="1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sz="2800" dirty="0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4</a:t>
            </a:r>
            <a:endParaRPr lang="en-US" sz="2800" dirty="0">
              <a:solidFill>
                <a:srgbClr val="2D2D8A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Optional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686800" cy="47244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Some methods have optional </a:t>
            </a:r>
            <a:r>
              <a:rPr lang="en-US" dirty="0" err="1" smtClean="0"/>
              <a:t>arugments</a:t>
            </a:r>
            <a:r>
              <a:rPr lang="en-US" dirty="0" smtClean="0"/>
              <a:t>:</a:t>
            </a:r>
          </a:p>
          <a:p>
            <a:r>
              <a:rPr lang="en-US" dirty="0" smtClean="0"/>
              <a:t>if the user </a:t>
            </a:r>
            <a:r>
              <a:rPr lang="en-US" dirty="0" err="1" smtClean="0"/>
              <a:t>doesn</a:t>
            </a:r>
            <a:r>
              <a:rPr lang="fr-FR" dirty="0" smtClean="0"/>
              <a:t>'</a:t>
            </a:r>
            <a:r>
              <a:rPr lang="en-US" dirty="0" smtClean="0"/>
              <a:t>t provide one of these, </a:t>
            </a:r>
            <a:r>
              <a:rPr lang="en-US" dirty="0" smtClean="0">
                <a:solidFill>
                  <a:srgbClr val="990000"/>
                </a:solidFill>
              </a:rPr>
              <a:t>a default is assumed</a:t>
            </a:r>
          </a:p>
          <a:p>
            <a:r>
              <a:rPr lang="en-US" dirty="0" smtClean="0"/>
              <a:t>find has a default second argument of 0, where the search begins</a:t>
            </a:r>
          </a:p>
          <a:p>
            <a:pPr>
              <a:buNone/>
            </a:pPr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a_str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 = 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He had the bat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endParaRPr lang="en-US" sz="2800" dirty="0" smtClean="0">
              <a:solidFill>
                <a:srgbClr val="2D2D8A"/>
              </a:solidFill>
              <a:latin typeface="Courier New"/>
              <a:cs typeface="Courier New"/>
            </a:endParaRPr>
          </a:p>
          <a:p>
            <a:pPr>
              <a:buNone/>
            </a:pPr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a_str.find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(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t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) </a:t>
            </a:r>
            <a:r>
              <a:rPr lang="en-US" sz="2800" dirty="0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 7 </a:t>
            </a:r>
            <a:r>
              <a:rPr lang="en-US" sz="2800" dirty="0" smtClean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# </a:t>
            </a:r>
            <a:r>
              <a:rPr lang="en-US" sz="2800" dirty="0" smtClean="0">
                <a:solidFill>
                  <a:srgbClr val="009999"/>
                </a:solidFill>
                <a:ea typeface="ＭＳ Ｐゴシック" pitchFamily="-111" charset="-128"/>
                <a:cs typeface="Courier New"/>
                <a:sym typeface="Symbol" pitchFamily="-111" charset="2"/>
              </a:rPr>
              <a:t>1</a:t>
            </a:r>
            <a:r>
              <a:rPr lang="en-US" sz="2800" baseline="30000" dirty="0" smtClean="0">
                <a:solidFill>
                  <a:srgbClr val="009999"/>
                </a:solidFill>
                <a:ea typeface="ＭＳ Ｐゴシック" pitchFamily="-111" charset="-128"/>
                <a:cs typeface="Courier New"/>
                <a:sym typeface="Symbol" pitchFamily="-111" charset="2"/>
              </a:rPr>
              <a:t>st</a:t>
            </a:r>
            <a:r>
              <a:rPr lang="en-US" sz="2800" baseline="30000" dirty="0" smtClean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</a:t>
            </a:r>
            <a:r>
              <a:rPr lang="fr-FR" sz="2800" dirty="0" smtClean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t</a:t>
            </a:r>
            <a:r>
              <a:rPr lang="fr-FR" sz="2800" dirty="0" smtClean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,start at 0</a:t>
            </a:r>
          </a:p>
          <a:p>
            <a:pPr>
              <a:buNone/>
            </a:pPr>
            <a:r>
              <a:rPr lang="en-US" sz="2800" dirty="0" err="1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a_str.find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(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t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,8) </a:t>
            </a:r>
            <a:r>
              <a:rPr lang="en-US" sz="2800" dirty="0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 13 </a:t>
            </a:r>
            <a:r>
              <a:rPr lang="en-US" sz="2800" dirty="0" smtClean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# </a:t>
            </a:r>
            <a:r>
              <a:rPr lang="en-US" sz="2800" dirty="0" smtClean="0">
                <a:solidFill>
                  <a:srgbClr val="009999"/>
                </a:solidFill>
                <a:ea typeface="ＭＳ Ｐゴシック" pitchFamily="-111" charset="-128"/>
                <a:cs typeface="Courier New"/>
                <a:sym typeface="Symbol" pitchFamily="-111" charset="2"/>
              </a:rPr>
              <a:t>2</a:t>
            </a:r>
            <a:r>
              <a:rPr lang="en-US" sz="2800" baseline="30000" dirty="0" smtClean="0">
                <a:solidFill>
                  <a:srgbClr val="009999"/>
                </a:solidFill>
                <a:ea typeface="ＭＳ Ｐゴシック" pitchFamily="-111" charset="-128"/>
                <a:cs typeface="Courier New"/>
                <a:sym typeface="Symbol" pitchFamily="-111" charset="2"/>
              </a:rPr>
              <a:t>nd</a:t>
            </a:r>
            <a:r>
              <a:rPr lang="en-US" sz="2800" dirty="0" smtClean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</a:t>
            </a:r>
            <a:r>
              <a:rPr lang="fr-FR" sz="2800" dirty="0" smtClean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t</a:t>
            </a:r>
            <a:r>
              <a:rPr lang="fr-FR" sz="2800" dirty="0" smtClean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endParaRPr lang="en-US" sz="2800" dirty="0">
              <a:solidFill>
                <a:srgbClr val="009999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non-printing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If inserted directly, are preceded by a backslash (the \ character)</a:t>
            </a:r>
          </a:p>
          <a:p>
            <a:r>
              <a:rPr lang="en-US" dirty="0" smtClean="0"/>
              <a:t>new line	</a:t>
            </a:r>
            <a:r>
              <a:rPr lang="fr-FR" dirty="0" smtClean="0">
                <a:solidFill>
                  <a:srgbClr val="000090"/>
                </a:solidFill>
                <a:latin typeface="Courier New"/>
                <a:cs typeface="Courier New"/>
              </a:rPr>
              <a:t>'</a:t>
            </a:r>
            <a:r>
              <a:rPr lang="en-US" dirty="0" smtClean="0">
                <a:solidFill>
                  <a:srgbClr val="000090"/>
                </a:solidFill>
                <a:latin typeface="Courier New"/>
                <a:cs typeface="Courier New"/>
              </a:rPr>
              <a:t>\n</a:t>
            </a:r>
            <a:r>
              <a:rPr lang="fr-FR" dirty="0" smtClean="0">
                <a:solidFill>
                  <a:srgbClr val="000090"/>
                </a:solidFill>
                <a:latin typeface="Courier New"/>
                <a:cs typeface="Courier New"/>
              </a:rPr>
              <a:t>'</a:t>
            </a:r>
            <a:endParaRPr lang="en-US" dirty="0" smtClean="0">
              <a:solidFill>
                <a:srgbClr val="000090"/>
              </a:solidFill>
              <a:latin typeface="Courier New"/>
              <a:cs typeface="Courier New"/>
            </a:endParaRPr>
          </a:p>
          <a:p>
            <a:r>
              <a:rPr lang="en-US" dirty="0" smtClean="0"/>
              <a:t>tab			</a:t>
            </a:r>
            <a:r>
              <a:rPr lang="fr-FR" dirty="0" smtClean="0">
                <a:solidFill>
                  <a:srgbClr val="000090"/>
                </a:solidFill>
                <a:latin typeface="Courier New"/>
                <a:cs typeface="Courier New"/>
              </a:rPr>
              <a:t>'</a:t>
            </a:r>
            <a:r>
              <a:rPr lang="en-US" dirty="0" smtClean="0">
                <a:solidFill>
                  <a:srgbClr val="000090"/>
                </a:solidFill>
                <a:latin typeface="Courier New"/>
                <a:cs typeface="Courier New"/>
              </a:rPr>
              <a:t>\t</a:t>
            </a:r>
            <a:r>
              <a:rPr lang="fr-FR" dirty="0" smtClean="0">
                <a:solidFill>
                  <a:srgbClr val="000090"/>
                </a:solidFill>
                <a:latin typeface="Courier New"/>
                <a:cs typeface="Courier New"/>
              </a:rPr>
              <a:t>'</a:t>
            </a:r>
            <a:endParaRPr lang="en-US" dirty="0">
              <a:solidFill>
                <a:srgbClr val="00009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4292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Nesting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dirty="0" smtClean="0"/>
              <a:t>You can “nest” methods, that is the result of one method as an argument to another</a:t>
            </a:r>
          </a:p>
          <a:p>
            <a:r>
              <a:rPr lang="en-US" dirty="0" smtClean="0"/>
              <a:t>remember that parenthetical expressions are did “inside out”: do the inner parenthetical expression first, then the next, using the result as an argument</a:t>
            </a:r>
          </a:p>
          <a:p>
            <a:pPr>
              <a:buNone/>
            </a:pPr>
            <a:endParaRPr lang="en-US" sz="2800" b="1" dirty="0" smtClean="0">
              <a:solidFill>
                <a:srgbClr val="0000CC"/>
              </a:solidFill>
              <a:latin typeface="Courier New"/>
              <a:cs typeface="Courier New"/>
            </a:endParaRPr>
          </a:p>
          <a:p>
            <a:pPr>
              <a:buNone/>
            </a:pPr>
            <a:r>
              <a:rPr lang="en-US" sz="2800" b="1" dirty="0" err="1" smtClean="0">
                <a:solidFill>
                  <a:srgbClr val="0000CC"/>
                </a:solidFill>
                <a:latin typeface="Courier New"/>
                <a:cs typeface="Courier New"/>
              </a:rPr>
              <a:t>a_str.find</a:t>
            </a:r>
            <a:r>
              <a:rPr lang="en-US" sz="2800" b="1" dirty="0" smtClean="0">
                <a:solidFill>
                  <a:srgbClr val="0000CC"/>
                </a:solidFill>
                <a:latin typeface="Courier New"/>
                <a:cs typeface="Courier New"/>
              </a:rPr>
              <a:t>(</a:t>
            </a:r>
            <a:r>
              <a:rPr lang="fr-FR" sz="2800" b="1" dirty="0" smtClean="0">
                <a:solidFill>
                  <a:srgbClr val="0000CC"/>
                </a:solidFill>
                <a:latin typeface="Courier New"/>
                <a:cs typeface="Courier New"/>
              </a:rPr>
              <a:t>'</a:t>
            </a:r>
            <a:r>
              <a:rPr lang="en-US" sz="2800" b="1" dirty="0" smtClean="0">
                <a:solidFill>
                  <a:srgbClr val="0000CC"/>
                </a:solidFill>
                <a:latin typeface="Courier New"/>
                <a:cs typeface="Courier New"/>
              </a:rPr>
              <a:t>t</a:t>
            </a:r>
            <a:r>
              <a:rPr lang="fr-FR" sz="2800" b="1" dirty="0" smtClean="0">
                <a:solidFill>
                  <a:srgbClr val="0000CC"/>
                </a:solidFill>
                <a:latin typeface="Courier New"/>
                <a:cs typeface="Courier New"/>
              </a:rPr>
              <a:t>'</a:t>
            </a:r>
            <a:r>
              <a:rPr lang="en-US" sz="2800" b="1" dirty="0" smtClean="0">
                <a:solidFill>
                  <a:srgbClr val="0000CC"/>
                </a:solidFill>
                <a:latin typeface="Courier New"/>
                <a:cs typeface="Courier New"/>
              </a:rPr>
              <a:t>, </a:t>
            </a:r>
            <a:r>
              <a:rPr lang="en-US" sz="2800" b="1" dirty="0" err="1" smtClean="0">
                <a:solidFill>
                  <a:srgbClr val="990000"/>
                </a:solidFill>
                <a:latin typeface="Courier New"/>
                <a:cs typeface="Courier New"/>
              </a:rPr>
              <a:t>a_str.find</a:t>
            </a:r>
            <a:r>
              <a:rPr lang="en-US" sz="2800" b="1" dirty="0" smtClean="0">
                <a:solidFill>
                  <a:srgbClr val="990000"/>
                </a:solidFill>
                <a:latin typeface="Courier New"/>
                <a:cs typeface="Courier New"/>
              </a:rPr>
              <a:t>(</a:t>
            </a:r>
            <a:r>
              <a:rPr lang="fr-FR" sz="2800" b="1" dirty="0" smtClean="0">
                <a:solidFill>
                  <a:srgbClr val="990000"/>
                </a:solidFill>
                <a:latin typeface="Courier New"/>
                <a:cs typeface="Courier New"/>
              </a:rPr>
              <a:t>'</a:t>
            </a:r>
            <a:r>
              <a:rPr lang="en-US" sz="2800" b="1" dirty="0" smtClean="0">
                <a:solidFill>
                  <a:srgbClr val="990000"/>
                </a:solidFill>
                <a:latin typeface="Courier New"/>
                <a:cs typeface="Courier New"/>
              </a:rPr>
              <a:t>t</a:t>
            </a:r>
            <a:r>
              <a:rPr lang="fr-FR" sz="2800" b="1" dirty="0" smtClean="0">
                <a:solidFill>
                  <a:srgbClr val="990000"/>
                </a:solidFill>
                <a:latin typeface="Courier New"/>
                <a:cs typeface="Courier New"/>
              </a:rPr>
              <a:t>'</a:t>
            </a:r>
            <a:r>
              <a:rPr lang="en-US" sz="2800" b="1" dirty="0" smtClean="0">
                <a:solidFill>
                  <a:srgbClr val="990000"/>
                </a:solidFill>
                <a:latin typeface="Courier New"/>
                <a:cs typeface="Courier New"/>
              </a:rPr>
              <a:t>) </a:t>
            </a:r>
            <a:r>
              <a:rPr lang="en-US" sz="2800" b="1" dirty="0" smtClean="0">
                <a:solidFill>
                  <a:srgbClr val="0000CC"/>
                </a:solidFill>
                <a:latin typeface="Courier New"/>
                <a:cs typeface="Courier New"/>
              </a:rPr>
              <a:t>+1)</a:t>
            </a:r>
          </a:p>
          <a:p>
            <a:r>
              <a:rPr lang="en-US" dirty="0" smtClean="0"/>
              <a:t> translation: find the second </a:t>
            </a:r>
            <a:r>
              <a:rPr lang="fr-FR" dirty="0" smtClean="0"/>
              <a:t>'</a:t>
            </a:r>
            <a:r>
              <a:rPr lang="en-US" dirty="0" smtClean="0"/>
              <a:t>t</a:t>
            </a:r>
            <a:r>
              <a:rPr lang="fr-FR" dirty="0" smtClean="0"/>
              <a:t>'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know?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648200"/>
          </a:xfrm>
        </p:spPr>
        <p:txBody>
          <a:bodyPr/>
          <a:lstStyle/>
          <a:p>
            <a:r>
              <a:rPr lang="en-US" dirty="0" smtClean="0"/>
              <a:t>You can use IDLE to find available methods for any type. You enter a variable of the type, followed by the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fr-FR" dirty="0" smtClean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.</a:t>
            </a:r>
            <a:r>
              <a:rPr lang="fr-FR" dirty="0" smtClean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(dot) and then a tab.</a:t>
            </a:r>
          </a:p>
          <a:p>
            <a:r>
              <a:rPr lang="en-US" dirty="0" smtClean="0"/>
              <a:t>Remember, methods match with a type. Different types have different methods</a:t>
            </a:r>
          </a:p>
          <a:p>
            <a:r>
              <a:rPr lang="en-US" dirty="0" smtClean="0"/>
              <a:t>If you type a method name, IDLE will remind you of the needed and optional arguments.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5900" b="-5900"/>
          <a:stretch>
            <a:fillRect/>
          </a:stretch>
        </p:blipFill>
        <p:spPr/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4387" b="-4387"/>
          <a:stretch>
            <a:fillRect/>
          </a:stretch>
        </p:blipFill>
        <p:spPr/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54312" b="-54312"/>
          <a:stretch>
            <a:fillRect/>
          </a:stretch>
        </p:blipFill>
        <p:spPr/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/>
          <a:srcRect l="-2904" r="-2904"/>
          <a:stretch>
            <a:fillRect/>
          </a:stretch>
        </p:blipFill>
        <p:spPr/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String formatting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Wingdings" pitchFamily="-108" charset="2"/>
              <a:buNone/>
            </a:pPr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CSE 231, Bill Punch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String formatting, better printing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So far, we have just used the defaults of the print function</a:t>
            </a: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We can do many more complicated things to make that output “prettier” and more pleasing.</a:t>
            </a: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We will 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use it in our display 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function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Basic form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752600"/>
            <a:ext cx="8458200" cy="40386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To understand string formatting, it is probably better to start with an example.</a:t>
            </a:r>
          </a:p>
          <a:p>
            <a:pPr eaLnBrk="1" hangingPunct="1">
              <a:buFont typeface="Wingdings" pitchFamily="-108" charset="2"/>
              <a:buNone/>
            </a:pPr>
            <a:endParaRPr lang="en-US" dirty="0">
              <a:latin typeface="Courier New" pitchFamily="-108" charset="0"/>
              <a:ea typeface="Courier New" pitchFamily="-108" charset="0"/>
              <a:cs typeface="Courier New" pitchFamily="-108" charset="0"/>
            </a:endParaRPr>
          </a:p>
          <a:p>
            <a:pPr eaLnBrk="1" hangingPunct="1">
              <a:buFont typeface="Wingdings" pitchFamily="-108" charset="2"/>
              <a:buNone/>
            </a:pPr>
            <a:r>
              <a:rPr lang="en-US" sz="2800" dirty="0" smtClean="0">
                <a:solidFill>
                  <a:srgbClr val="000090"/>
                </a:solidFill>
                <a:latin typeface="Courier New"/>
                <a:ea typeface="Courier New" pitchFamily="-108" charset="0"/>
                <a:cs typeface="Courier New"/>
              </a:rPr>
              <a:t>print("Sorry, is this the {} minute {}?".format(5, </a:t>
            </a:r>
            <a:r>
              <a:rPr lang="fr-FR" sz="2800" dirty="0" smtClean="0">
                <a:solidFill>
                  <a:srgbClr val="000090"/>
                </a:solidFill>
                <a:latin typeface="Courier New"/>
                <a:ea typeface="Courier New" pitchFamily="-108" charset="0"/>
                <a:cs typeface="Courier New"/>
              </a:rPr>
              <a:t>'</a:t>
            </a:r>
            <a:r>
              <a:rPr lang="en-US" sz="2800" dirty="0" smtClean="0">
                <a:solidFill>
                  <a:srgbClr val="000090"/>
                </a:solidFill>
                <a:latin typeface="Courier New"/>
                <a:ea typeface="Courier New" pitchFamily="-108" charset="0"/>
                <a:cs typeface="Courier New"/>
              </a:rPr>
              <a:t>ARGUMENT</a:t>
            </a:r>
            <a:r>
              <a:rPr lang="fr-FR" sz="2800" dirty="0" smtClean="0">
                <a:solidFill>
                  <a:srgbClr val="000090"/>
                </a:solidFill>
                <a:latin typeface="Courier New"/>
                <a:ea typeface="Courier New" pitchFamily="-108" charset="0"/>
                <a:cs typeface="Courier New"/>
              </a:rPr>
              <a:t>'</a:t>
            </a:r>
            <a:r>
              <a:rPr lang="en-US" sz="2800" dirty="0" smtClean="0">
                <a:solidFill>
                  <a:srgbClr val="000090"/>
                </a:solidFill>
                <a:latin typeface="Courier New" pitchFamily="-108" charset="0"/>
                <a:ea typeface="Courier New" pitchFamily="-108" charset="0"/>
                <a:cs typeface="Courier New" pitchFamily="-108" charset="0"/>
              </a:rPr>
              <a:t>))</a:t>
            </a:r>
          </a:p>
          <a:p>
            <a:pPr eaLnBrk="1" hangingPunct="1">
              <a:buFont typeface="Wingdings" pitchFamily="-108" charset="2"/>
              <a:buNone/>
            </a:pPr>
            <a:endParaRPr lang="en-US" sz="2800" dirty="0">
              <a:latin typeface="Courier New" pitchFamily="-108" charset="0"/>
              <a:ea typeface="Courier New" pitchFamily="-108" charset="0"/>
              <a:cs typeface="Courier New" pitchFamily="-108" charset="0"/>
            </a:endParaRPr>
          </a:p>
          <a:p>
            <a:pPr eaLnBrk="1" hangingPunct="1">
              <a:buFont typeface="Wingdings" pitchFamily="-108" charset="2"/>
              <a:buNone/>
            </a:pPr>
            <a:r>
              <a:rPr lang="en-US" sz="2800" dirty="0">
                <a:ea typeface="Arial" pitchFamily="-108" charset="0"/>
                <a:cs typeface="Arial" pitchFamily="-108" charset="0"/>
              </a:rPr>
              <a:t>prints</a:t>
            </a:r>
            <a:r>
              <a:rPr lang="en-US" sz="2800" dirty="0" smtClean="0">
                <a:latin typeface="Courier New" pitchFamily="-108" charset="0"/>
                <a:ea typeface="Courier New" pitchFamily="-108" charset="0"/>
                <a:cs typeface="Courier New" pitchFamily="-108" charset="0"/>
              </a:rPr>
              <a:t> </a:t>
            </a:r>
            <a:r>
              <a:rPr lang="en-US" sz="2800" dirty="0" smtClean="0">
                <a:latin typeface="Courier New"/>
                <a:ea typeface="Courier New" pitchFamily="-108" charset="0"/>
                <a:cs typeface="Courier New"/>
              </a:rPr>
              <a:t>Sorry, is this the 5 minute ARGUMENT?</a:t>
            </a:r>
            <a:endParaRPr lang="en-US" sz="2800" dirty="0">
              <a:latin typeface="Courier New"/>
              <a:ea typeface="Courier New" pitchFamily="-108" charset="0"/>
              <a:cs typeface="Courier New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 method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90"/>
                </a:solidFill>
                <a:latin typeface="Courier New"/>
                <a:cs typeface="Courier New"/>
              </a:rPr>
              <a:t>format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smtClean="0"/>
              <a:t>is a method that creates a new string where certain elements of the string are re-organized i.e., </a:t>
            </a:r>
            <a:r>
              <a:rPr lang="en-US" i="1" dirty="0" smtClean="0"/>
              <a:t>formatted</a:t>
            </a:r>
            <a:endParaRPr lang="en-US" dirty="0" smtClean="0"/>
          </a:p>
          <a:p>
            <a:r>
              <a:rPr lang="en-US" dirty="0" smtClean="0"/>
              <a:t>The elements to be re-organized are the curly bracket elements in the string.</a:t>
            </a:r>
            <a:endParaRPr lang="en-US" dirty="0"/>
          </a:p>
          <a:p>
            <a:r>
              <a:rPr lang="en-US" dirty="0" smtClean="0"/>
              <a:t>Formatting is complicated, this is just some of the easy stuff (see the docs)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257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character is "mapped" (associated) with an integer</a:t>
            </a:r>
          </a:p>
          <a:p>
            <a:r>
              <a:rPr lang="en-US" dirty="0" smtClean="0"/>
              <a:t>UTF-8, subset of Unicode, is such a mapping</a:t>
            </a:r>
          </a:p>
          <a:p>
            <a:r>
              <a:rPr lang="en-US" dirty="0" smtClean="0"/>
              <a:t>the function </a:t>
            </a:r>
            <a:r>
              <a:rPr lang="en-US" dirty="0" err="1" smtClean="0">
                <a:solidFill>
                  <a:srgbClr val="000090"/>
                </a:solidFill>
                <a:latin typeface="Courier New"/>
                <a:cs typeface="Courier New"/>
              </a:rPr>
              <a:t>ord</a:t>
            </a:r>
            <a:r>
              <a:rPr lang="en-US" dirty="0" smtClean="0">
                <a:solidFill>
                  <a:srgbClr val="000090"/>
                </a:solidFill>
                <a:latin typeface="Courier New"/>
                <a:cs typeface="Courier New"/>
              </a:rPr>
              <a:t>('a')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smtClean="0"/>
              <a:t>takes a character and returns its UTF-8 integer value, </a:t>
            </a:r>
            <a:r>
              <a:rPr lang="en-US" dirty="0" err="1" smtClean="0">
                <a:solidFill>
                  <a:srgbClr val="000090"/>
                </a:solidFill>
                <a:latin typeface="Courier New"/>
                <a:cs typeface="Courier New"/>
              </a:rPr>
              <a:t>chr</a:t>
            </a:r>
            <a:r>
              <a:rPr lang="en-US" dirty="0" smtClean="0">
                <a:solidFill>
                  <a:srgbClr val="000090"/>
                </a:solidFill>
                <a:latin typeface="Courier New"/>
                <a:cs typeface="Courier New"/>
              </a:rPr>
              <a:t>(95) </a:t>
            </a:r>
            <a:r>
              <a:rPr lang="en-US" dirty="0" smtClean="0"/>
              <a:t>takes an integer and returns the UTF-8 character.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599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</a:t>
            </a:r>
            <a:r>
              <a:rPr lang="en-US" dirty="0" err="1" smtClean="0"/>
              <a:t>args</a:t>
            </a:r>
            <a:r>
              <a:rPr lang="en-US" dirty="0" smtClean="0"/>
              <a:t> to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{}</a:t>
            </a:r>
            <a:endParaRPr lang="en-US" dirty="0">
              <a:solidFill>
                <a:srgbClr val="660066"/>
              </a:solidFill>
              <a:latin typeface="Courier New"/>
              <a:cs typeface="Courier New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string is modified so that the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{} </a:t>
            </a:r>
            <a:r>
              <a:rPr lang="en-US" dirty="0" smtClean="0"/>
              <a:t>elements in the string are replaced by the format method arguments</a:t>
            </a:r>
          </a:p>
          <a:p>
            <a:r>
              <a:rPr lang="en-US" dirty="0" smtClean="0"/>
              <a:t>They replacement is in order: first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{} </a:t>
            </a:r>
            <a:r>
              <a:rPr lang="en-US" dirty="0" smtClean="0"/>
              <a:t>is replaced by the first argument, second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{} </a:t>
            </a:r>
            <a:r>
              <a:rPr lang="en-US" dirty="0" smtClean="0"/>
              <a:t>by the second argument and so forth.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3542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26717" b="-26717"/>
          <a:stretch>
            <a:fillRect/>
          </a:stretch>
        </p:blipFill>
        <p:spPr/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Format string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the content of the curly bracket elements are the format string, descriptors of how to organize that particular substitution.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types are the kind of thing to substitute, numbers indicate total spaces.</a:t>
            </a: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419600"/>
            <a:ext cx="3840480" cy="213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4876800"/>
            <a:ext cx="2895600" cy="144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Each format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bracket looks like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 smtClean="0">
                <a:latin typeface="Courier New"/>
                <a:cs typeface="Courier New"/>
              </a:rPr>
              <a:t>{:align width .precision descriptor}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align</a:t>
            </a:r>
            <a:r>
              <a:rPr lang="en-US" dirty="0" smtClean="0"/>
              <a:t> is optional (default left)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width</a:t>
            </a:r>
            <a:r>
              <a:rPr lang="en-US" dirty="0" smtClean="0"/>
              <a:t> is how many spaces (default just enough)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.precision </a:t>
            </a:r>
            <a:r>
              <a:rPr lang="en-US" dirty="0" smtClean="0"/>
              <a:t>is for floating point rounding (default no rounding)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type</a:t>
            </a:r>
            <a:r>
              <a:rPr lang="en-US" dirty="0" smtClean="0"/>
              <a:t> is the expected type (error if the </a:t>
            </a:r>
            <a:r>
              <a:rPr lang="en-US" dirty="0" err="1" smtClean="0"/>
              <a:t>arg</a:t>
            </a:r>
            <a:r>
              <a:rPr lang="en-US" dirty="0" smtClean="0"/>
              <a:t> is the wrong type)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1882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12058" b="-12058"/>
          <a:stretch>
            <a:fillRect/>
          </a:stretch>
        </p:blipFill>
        <p:spPr/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Nice table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24215" b="-242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018133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Floating Point Precision</a:t>
            </a: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8229600" cy="43434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dirty="0" smtClean="0">
                <a:latin typeface="+mj-lt"/>
                <a:ea typeface="Courier New" pitchFamily="-108" charset="0"/>
                <a:cs typeface="Courier New" pitchFamily="-108" charset="0"/>
              </a:rPr>
              <a:t>Can round floating point to specific number of decimal places</a:t>
            </a:r>
            <a:endParaRPr lang="en-US" dirty="0">
              <a:latin typeface="+mj-lt"/>
              <a:ea typeface="Courier New" pitchFamily="-108" charset="0"/>
              <a:cs typeface="Courier New" pitchFamily="-10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590800"/>
            <a:ext cx="9143999" cy="21890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-108" charset="-128"/>
                <a:cs typeface="ＭＳ Ｐゴシック" pitchFamily="-108" charset="-128"/>
              </a:rPr>
              <a:t>iteration</a:t>
            </a:r>
          </a:p>
        </p:txBody>
      </p:sp>
      <p:sp>
        <p:nvSpPr>
          <p:cNvPr id="68611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Wingdings" pitchFamily="-108" charset="2"/>
              <a:buNone/>
            </a:pPr>
            <a:endParaRPr lang="en-US"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iteration through a sequence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To date we have seen the while loop as a way to iterate over a suite (a group of python statements)</a:t>
            </a:r>
            <a:endParaRPr lang="en-US" dirty="0" smtClean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/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We briefly touched on the for statement for iteration, such 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as the elements of a list or a 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string</a:t>
            </a: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for statement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Wingdings" pitchFamily="-108" charset="2"/>
              <a:buNone/>
            </a:pPr>
            <a:r>
              <a:rPr lang="en-US" dirty="0">
                <a:ea typeface="Arial" pitchFamily="-108" charset="0"/>
                <a:cs typeface="Arial" pitchFamily="-108" charset="0"/>
              </a:rPr>
              <a:t>We use the for statement to process each element of a list, one element at a time</a:t>
            </a:r>
          </a:p>
          <a:p>
            <a:pPr marL="0" indent="0" eaLnBrk="1" hangingPunct="1">
              <a:buFont typeface="Wingdings" pitchFamily="-108" charset="2"/>
              <a:buNone/>
            </a:pPr>
            <a:endParaRPr lang="en-US" dirty="0">
              <a:latin typeface="Courier New" pitchFamily="-108" charset="0"/>
              <a:ea typeface="Courier New" pitchFamily="-108" charset="0"/>
              <a:cs typeface="Courier New" pitchFamily="-108" charset="0"/>
            </a:endParaRPr>
          </a:p>
          <a:p>
            <a:pPr marL="0" indent="0" eaLnBrk="1" hangingPunct="1">
              <a:buFont typeface="Wingdings" pitchFamily="-108" charset="2"/>
              <a:buNone/>
            </a:pPr>
            <a:r>
              <a:rPr lang="en-US" dirty="0">
                <a:latin typeface="Courier New" pitchFamily="-108" charset="0"/>
                <a:ea typeface="Courier New" pitchFamily="-108" charset="0"/>
                <a:cs typeface="Courier New" pitchFamily="-108" charset="0"/>
              </a:rPr>
              <a:t>for item in sequence:</a:t>
            </a:r>
          </a:p>
          <a:p>
            <a:pPr marL="0" indent="0" eaLnBrk="1" hangingPunct="1">
              <a:buFont typeface="Wingdings" pitchFamily="-108" charset="2"/>
              <a:buNone/>
            </a:pPr>
            <a:r>
              <a:rPr lang="en-US" dirty="0">
                <a:latin typeface="Courier New" pitchFamily="-108" charset="0"/>
                <a:ea typeface="Courier New" pitchFamily="-108" charset="0"/>
                <a:cs typeface="Courier New" pitchFamily="-108" charset="0"/>
              </a:rPr>
              <a:t>	suite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0" y="274638"/>
            <a:ext cx="4419600" cy="1143000"/>
          </a:xfrm>
        </p:spPr>
        <p:txBody>
          <a:bodyPr/>
          <a:lstStyle/>
          <a:p>
            <a:r>
              <a:rPr lang="en-US" dirty="0" smtClean="0"/>
              <a:t>Subset of </a:t>
            </a:r>
            <a:br>
              <a:rPr lang="en-US" dirty="0" smtClean="0"/>
            </a:br>
            <a:r>
              <a:rPr lang="en-US" dirty="0" smtClean="0"/>
              <a:t>UTF-8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0" y="1981200"/>
            <a:ext cx="3200400" cy="129539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See Appendix D for the full set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57200"/>
            <a:ext cx="4267200" cy="595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755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What </a:t>
            </a:r>
            <a:r>
              <a:rPr lang="en-US"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for</a:t>
            </a:r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 means</a:t>
            </a:r>
          </a:p>
        </p:txBody>
      </p:sp>
      <p:sp>
        <p:nvSpPr>
          <p:cNvPr id="71683" name="Rectangle 1027"/>
          <p:cNvSpPr>
            <a:spLocks noGrp="1" noChangeArrowheads="1"/>
          </p:cNvSpPr>
          <p:nvPr>
            <p:ph idx="1"/>
          </p:nvPr>
        </p:nvSpPr>
        <p:spPr>
          <a:xfrm>
            <a:off x="304800" y="1143000"/>
            <a:ext cx="8534400" cy="4724400"/>
          </a:xfrm>
        </p:spPr>
        <p:txBody>
          <a:bodyPr/>
          <a:lstStyle/>
          <a:p>
            <a:pPr marL="0" indent="0" eaLnBrk="1" hangingPunct="1">
              <a:buFont typeface="Wingdings" pitchFamily="-108" charset="2"/>
              <a:buNone/>
            </a:pPr>
            <a:r>
              <a:rPr lang="en-US" sz="2800" dirty="0" err="1" smtClean="0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my_str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=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'</a:t>
            </a:r>
            <a:r>
              <a:rPr lang="en-US" sz="2800" dirty="0" err="1" smtClean="0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abc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'</a:t>
            </a:r>
            <a:endParaRPr lang="en-US" sz="2800" dirty="0">
              <a:solidFill>
                <a:schemeClr val="accent6"/>
              </a:solidFill>
              <a:latin typeface="Courier New"/>
              <a:ea typeface="ＭＳ Ｐゴシック" pitchFamily="-108" charset="-128"/>
              <a:cs typeface="Courier New"/>
            </a:endParaRPr>
          </a:p>
          <a:p>
            <a:pPr marL="0" indent="0" eaLnBrk="1" hangingPunct="1">
              <a:buFont typeface="Wingdings" pitchFamily="-108" charset="2"/>
              <a:buNone/>
            </a:pPr>
            <a:r>
              <a:rPr lang="en-US" sz="2800" dirty="0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for 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char </a:t>
            </a:r>
            <a:r>
              <a:rPr lang="en-US" sz="2800" dirty="0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in 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'</a:t>
            </a:r>
            <a:r>
              <a:rPr lang="en-US" sz="2800" dirty="0" err="1" smtClean="0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abc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:</a:t>
            </a:r>
            <a:endParaRPr lang="en-US" sz="2800" dirty="0">
              <a:solidFill>
                <a:schemeClr val="accent6"/>
              </a:solidFill>
              <a:latin typeface="Courier New"/>
              <a:ea typeface="ＭＳ Ｐゴシック" pitchFamily="-108" charset="-128"/>
              <a:cs typeface="Courier New"/>
            </a:endParaRPr>
          </a:p>
          <a:p>
            <a:pPr marL="0" indent="0" eaLnBrk="1" hangingPunct="1">
              <a:buFont typeface="Wingdings" pitchFamily="-108" charset="2"/>
              <a:buNone/>
            </a:pPr>
            <a:r>
              <a:rPr lang="en-US" sz="2800" dirty="0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	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print(char)</a:t>
            </a:r>
            <a:endParaRPr lang="en-US" sz="2800" dirty="0">
              <a:solidFill>
                <a:schemeClr val="accent6"/>
              </a:solidFill>
              <a:latin typeface="Courier New"/>
              <a:ea typeface="ＭＳ Ｐゴシック" pitchFamily="-108" charset="-128"/>
              <a:cs typeface="Courier New"/>
            </a:endParaRPr>
          </a:p>
          <a:p>
            <a:pPr marL="0" indent="0"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 first time through, 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char = </a:t>
            </a:r>
            <a:r>
              <a:rPr lang="fr-FR" dirty="0" smtClean="0">
                <a:ea typeface="ＭＳ Ｐゴシック" pitchFamily="-108" charset="-128"/>
                <a:cs typeface="ＭＳ Ｐゴシック" pitchFamily="-108" charset="-128"/>
              </a:rPr>
              <a:t>'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a</a:t>
            </a:r>
            <a:r>
              <a:rPr lang="fr-FR" dirty="0" smtClean="0">
                <a:ea typeface="ＭＳ Ｐゴシック" pitchFamily="-108" charset="-128"/>
                <a:cs typeface="ＭＳ Ｐゴシック" pitchFamily="-108" charset="-128"/>
              </a:rPr>
              <a:t>'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 (</a:t>
            </a:r>
            <a:r>
              <a:rPr lang="en-US" dirty="0" err="1" smtClean="0">
                <a:ea typeface="ＭＳ Ｐゴシック" pitchFamily="-108" charset="-128"/>
                <a:cs typeface="ＭＳ Ｐゴシック" pitchFamily="-108" charset="-128"/>
              </a:rPr>
              <a:t>my_str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[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0])</a:t>
            </a:r>
          </a:p>
          <a:p>
            <a:pPr marL="0" indent="0" eaLnBrk="1" hangingPunct="1"/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 second 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time through, 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char=</a:t>
            </a:r>
            <a:r>
              <a:rPr lang="fr-FR" dirty="0" smtClean="0">
                <a:ea typeface="ＭＳ Ｐゴシック" pitchFamily="-108" charset="-128"/>
                <a:cs typeface="ＭＳ Ｐゴシック" pitchFamily="-108" charset="-128"/>
              </a:rPr>
              <a:t>'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b</a:t>
            </a:r>
            <a:r>
              <a:rPr lang="fr-FR" dirty="0" smtClean="0">
                <a:ea typeface="ＭＳ Ｐゴシック" pitchFamily="-108" charset="-128"/>
                <a:cs typeface="ＭＳ Ｐゴシック" pitchFamily="-108" charset="-128"/>
              </a:rPr>
              <a:t>'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 (</a:t>
            </a:r>
            <a:r>
              <a:rPr lang="en-US" dirty="0" err="1" smtClean="0">
                <a:ea typeface="ＭＳ Ｐゴシック" pitchFamily="-108" charset="-128"/>
                <a:cs typeface="ＭＳ Ｐゴシック" pitchFamily="-108" charset="-128"/>
              </a:rPr>
              <a:t>my_str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[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1])</a:t>
            </a:r>
          </a:p>
          <a:p>
            <a:pPr marL="0" indent="0" eaLnBrk="1" hangingPunct="1"/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 third 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time through, 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char=</a:t>
            </a:r>
            <a:r>
              <a:rPr lang="fr-FR" dirty="0" smtClean="0">
                <a:ea typeface="ＭＳ Ｐゴシック" pitchFamily="-108" charset="-128"/>
                <a:cs typeface="ＭＳ Ｐゴシック" pitchFamily="-108" charset="-128"/>
              </a:rPr>
              <a:t>'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c</a:t>
            </a:r>
            <a:r>
              <a:rPr lang="fr-FR" dirty="0" smtClean="0">
                <a:ea typeface="ＭＳ Ｐゴシック" pitchFamily="-108" charset="-128"/>
                <a:cs typeface="ＭＳ Ｐゴシック" pitchFamily="-108" charset="-128"/>
              </a:rPr>
              <a:t>'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 (</a:t>
            </a:r>
            <a:r>
              <a:rPr lang="en-US" dirty="0" err="1" smtClean="0">
                <a:ea typeface="ＭＳ Ｐゴシック" pitchFamily="-108" charset="-128"/>
                <a:cs typeface="ＭＳ Ｐゴシック" pitchFamily="-108" charset="-128"/>
              </a:rPr>
              <a:t>my_str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[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2])</a:t>
            </a:r>
          </a:p>
          <a:p>
            <a:pPr marL="0" indent="0" eaLnBrk="1" hangingPunct="1"/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 no 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more sequence left, 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for ends</a:t>
            </a:r>
          </a:p>
          <a:p>
            <a:pPr marL="0" indent="0" eaLnBrk="1" hangingPunct="1">
              <a:buNone/>
            </a:pP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if (char in '</a:t>
            </a:r>
            <a:r>
              <a:rPr lang="en-US" dirty="0" err="1" smtClean="0">
                <a:ea typeface="ＭＳ Ｐゴシック" pitchFamily="-108" charset="-128"/>
                <a:cs typeface="ＭＳ Ｐゴシック" pitchFamily="-108" charset="-128"/>
              </a:rPr>
              <a:t>aeiouAEIOU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'):</a:t>
            </a: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Power of the for statement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Sequence iteration as provided by the for state is very powerful and very useful in python.</a:t>
            </a:r>
          </a:p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Allows you to write some very “short” programs that do powerful things.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4.1</a:t>
            </a:r>
          </a:p>
          <a:p>
            <a:r>
              <a:rPr lang="en-US" dirty="0" smtClean="0"/>
              <a:t>Find a letter</a:t>
            </a:r>
            <a:endParaRPr 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44739" b="-44739"/>
          <a:stretch>
            <a:fillRect/>
          </a:stretch>
        </p:blipFill>
        <p:spPr/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Listings 4.2</a:t>
            </a:r>
          </a:p>
          <a:p>
            <a:r>
              <a:rPr lang="en-US" dirty="0" smtClean="0"/>
              <a:t>find with enumerate</a:t>
            </a:r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enumerate function	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enumerate function prints out two values: the index of an element and the element itself</a:t>
            </a:r>
          </a:p>
          <a:p>
            <a:r>
              <a:rPr lang="en-US" dirty="0" smtClean="0"/>
              <a:t>Can use it to iterate through both the index and element simultaneously, doing dual assignment</a:t>
            </a:r>
            <a:endParaRPr lang="en-US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48188" b="-48188"/>
          <a:stretch>
            <a:fillRect/>
          </a:stretch>
        </p:blipFill>
        <p:spPr/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 function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19200"/>
            <a:ext cx="8686800" cy="4906963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000090"/>
                </a:solidFill>
                <a:latin typeface="Courier New"/>
                <a:cs typeface="Courier New"/>
              </a:rPr>
              <a:t>split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smtClean="0"/>
              <a:t>function will take a string and break it into multiple new string parts depending on the argument character.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by default, if no argument is provided, split is on any whitespace character (tab, blank, etc.)</a:t>
            </a:r>
          </a:p>
          <a:p>
            <a:r>
              <a:rPr lang="en-US" dirty="0" smtClean="0"/>
              <a:t>you can assign the pieces with multiple assignment if you know how many pieces are yielded.</a:t>
            </a:r>
            <a:endParaRPr 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reorder a name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11587" b="-11587"/>
          <a:stretch>
            <a:fillRect/>
          </a:stretch>
        </p:blipFill>
        <p:spPr/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Palindromes and the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palindrome is a string that prints the same forward and backwards</a:t>
            </a:r>
          </a:p>
          <a:p>
            <a:r>
              <a:rPr lang="en-US" dirty="0" smtClean="0"/>
              <a:t>same implies that:</a:t>
            </a:r>
          </a:p>
          <a:p>
            <a:pPr lvl="1"/>
            <a:r>
              <a:rPr lang="en-US" dirty="0" smtClean="0"/>
              <a:t>case does not matter</a:t>
            </a:r>
          </a:p>
          <a:p>
            <a:pPr lvl="1"/>
            <a:r>
              <a:rPr lang="en-US" dirty="0" smtClean="0"/>
              <a:t>punctuation is ignored</a:t>
            </a:r>
          </a:p>
          <a:p>
            <a:r>
              <a:rPr lang="en-US" dirty="0"/>
              <a:t>"</a:t>
            </a:r>
            <a:r>
              <a:rPr lang="en-US" dirty="0" smtClean="0"/>
              <a:t>Madam I</a:t>
            </a:r>
            <a:r>
              <a:rPr lang="fr-FR" dirty="0" smtClean="0"/>
              <a:t>'</a:t>
            </a:r>
            <a:r>
              <a:rPr lang="en-US" dirty="0" smtClean="0"/>
              <a:t>m Adam" is thus a palindrome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465138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Strings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Can use single or double quotes: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000090"/>
                </a:solidFill>
                <a:latin typeface="Courier New"/>
                <a:ea typeface="ＭＳ Ｐゴシック" pitchFamily="-111" charset="-128"/>
                <a:cs typeface="Courier New"/>
              </a:rPr>
              <a:t>S = </a:t>
            </a:r>
            <a:r>
              <a:rPr lang="en-US" sz="2800" dirty="0" smtClean="0">
                <a:solidFill>
                  <a:srgbClr val="000090"/>
                </a:solidFill>
                <a:latin typeface="Courier New"/>
                <a:ea typeface="ＭＳ Ｐゴシック" pitchFamily="-111" charset="-128"/>
                <a:cs typeface="Courier New"/>
              </a:rPr>
              <a:t>"spam</a:t>
            </a:r>
            <a:r>
              <a:rPr lang="en-US" sz="2800" dirty="0">
                <a:solidFill>
                  <a:srgbClr val="000090"/>
                </a:solidFill>
                <a:latin typeface="Courier New"/>
                <a:ea typeface="ＭＳ Ｐゴシック" pitchFamily="-111" charset="-128"/>
                <a:cs typeface="Courier New"/>
              </a:rPr>
              <a:t>"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000090"/>
                </a:solidFill>
                <a:latin typeface="Courier New"/>
                <a:ea typeface="ＭＳ Ｐゴシック" pitchFamily="-111" charset="-128"/>
                <a:cs typeface="Courier New"/>
              </a:rPr>
              <a:t>s = </a:t>
            </a:r>
            <a:r>
              <a:rPr lang="fr-FR" sz="2800" dirty="0" smtClean="0">
                <a:solidFill>
                  <a:srgbClr val="000090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800" dirty="0" smtClean="0">
                <a:solidFill>
                  <a:srgbClr val="000090"/>
                </a:solidFill>
                <a:latin typeface="Courier New"/>
                <a:ea typeface="ＭＳ Ｐゴシック" pitchFamily="-111" charset="-128"/>
                <a:cs typeface="Courier New"/>
              </a:rPr>
              <a:t>spam</a:t>
            </a:r>
            <a:r>
              <a:rPr lang="fr-FR" sz="2800" dirty="0" smtClean="0">
                <a:solidFill>
                  <a:srgbClr val="000090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endParaRPr lang="en-US" sz="2800" dirty="0">
              <a:solidFill>
                <a:srgbClr val="000090"/>
              </a:solidFill>
              <a:latin typeface="Courier New"/>
              <a:ea typeface="ＭＳ Ｐゴシック" pitchFamily="-111" charset="-128"/>
              <a:cs typeface="Courier New"/>
            </a:endParaRPr>
          </a:p>
          <a:p>
            <a:pPr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Just </a:t>
            </a:r>
            <a:r>
              <a:rPr lang="en-US" dirty="0" smtClean="0">
                <a:ea typeface="ＭＳ Ｐゴシック" pitchFamily="-111" charset="-128"/>
                <a:cs typeface="ＭＳ Ｐゴシック" pitchFamily="-111" charset="-128"/>
              </a:rPr>
              <a:t>don</a:t>
            </a:r>
            <a:r>
              <a:rPr lang="fr-FR" dirty="0" smtClean="0"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dirty="0" smtClean="0">
                <a:ea typeface="ＭＳ Ｐゴシック" pitchFamily="-111" charset="-128"/>
                <a:cs typeface="ＭＳ Ｐゴシック" pitchFamily="-111" charset="-128"/>
              </a:rPr>
              <a:t>t 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mix them</a:t>
            </a:r>
          </a:p>
          <a:p>
            <a:pPr>
              <a:lnSpc>
                <a:spcPct val="90000"/>
              </a:lnSpc>
            </a:pPr>
            <a:r>
              <a:rPr lang="en-US" dirty="0" err="1" smtClean="0">
                <a:solidFill>
                  <a:srgbClr val="000090"/>
                </a:solidFill>
                <a:latin typeface="Courier New"/>
                <a:ea typeface="ＭＳ Ｐゴシック" pitchFamily="-111" charset="-128"/>
                <a:cs typeface="Courier New"/>
              </a:rPr>
              <a:t>my_str</a:t>
            </a:r>
            <a:r>
              <a:rPr lang="en-US" dirty="0" smtClean="0">
                <a:solidFill>
                  <a:srgbClr val="000090"/>
                </a:solidFill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en-US" dirty="0">
                <a:solidFill>
                  <a:srgbClr val="000090"/>
                </a:solidFill>
                <a:latin typeface="Courier New"/>
                <a:ea typeface="ＭＳ Ｐゴシック" pitchFamily="-111" charset="-128"/>
                <a:cs typeface="Courier New"/>
              </a:rPr>
              <a:t>= </a:t>
            </a:r>
            <a:r>
              <a:rPr lang="fr-FR" dirty="0" smtClean="0">
                <a:solidFill>
                  <a:srgbClr val="000090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dirty="0" smtClean="0">
                <a:solidFill>
                  <a:srgbClr val="000090"/>
                </a:solidFill>
                <a:latin typeface="Courier New"/>
                <a:ea typeface="ＭＳ Ｐゴシック" pitchFamily="-111" charset="-128"/>
                <a:cs typeface="Courier New"/>
              </a:rPr>
              <a:t>hi mom" </a:t>
            </a:r>
            <a:r>
              <a:rPr lang="en-US" dirty="0" smtClean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</a:t>
            </a:r>
            <a:r>
              <a:rPr lang="en-US" dirty="0" smtClean="0">
                <a:ea typeface="ＭＳ Ｐゴシック" pitchFamily="-111" charset="-128"/>
                <a:cs typeface="ＭＳ Ｐゴシック" pitchFamily="-111" charset="-128"/>
                <a:sym typeface="Wingdings" pitchFamily="-111" charset="2"/>
              </a:rPr>
              <a:t> 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  <a:sym typeface="Wingdings" pitchFamily="-111" charset="2"/>
              </a:rPr>
              <a:t>ERROR</a:t>
            </a:r>
            <a:endParaRPr lang="en-US" dirty="0">
              <a:ea typeface="ＭＳ Ｐゴシック" pitchFamily="-111" charset="-128"/>
              <a:cs typeface="ＭＳ Ｐゴシック" pitchFamily="-111" charset="-128"/>
            </a:endParaRPr>
          </a:p>
          <a:p>
            <a:pPr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Inserting an apostrophe: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A = 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"knight's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"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   </a:t>
            </a:r>
            <a:r>
              <a:rPr lang="en-US" dirty="0" smtClean="0">
                <a:ea typeface="ＭＳ Ｐゴシック" pitchFamily="-111" charset="-128"/>
                <a:cs typeface="ＭＳ Ｐゴシック" pitchFamily="-111" charset="-128"/>
              </a:rPr>
              <a:t># </a:t>
            </a:r>
            <a:r>
              <a:rPr lang="en-US" i="1" dirty="0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mix up the quotes</a:t>
            </a:r>
            <a:endParaRPr lang="en-US" dirty="0">
              <a:solidFill>
                <a:schemeClr val="hlink"/>
              </a:solidFill>
              <a:ea typeface="ＭＳ Ｐゴシック" pitchFamily="-111" charset="-128"/>
              <a:cs typeface="ＭＳ Ｐゴシック" pitchFamily="-111" charset="-128"/>
            </a:endParaRPr>
          </a:p>
          <a:p>
            <a:pPr eaLnBrk="1" hangingPunct="1">
              <a:lnSpc>
                <a:spcPct val="90000"/>
              </a:lnSpc>
              <a:buClr>
                <a:scrgbClr r="0" g="0" b="0"/>
              </a:buClr>
            </a:pP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B = 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knight\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s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en-US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#</a:t>
            </a:r>
            <a:r>
              <a:rPr lang="en-US" dirty="0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en-US" i="1" dirty="0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escape</a:t>
            </a:r>
            <a:r>
              <a:rPr lang="en-US" dirty="0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 single quote</a:t>
            </a:r>
            <a:endParaRPr lang="en-US" dirty="0">
              <a:ea typeface="ＭＳ Ｐゴシック" pitchFamily="-111" charset="-128"/>
              <a:cs typeface="ＭＳ Ｐゴシック" pitchFamily="-111" charset="-128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lower case and punctuation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letter is converted using the </a:t>
            </a:r>
            <a:r>
              <a:rPr lang="en-US" dirty="0" smtClean="0">
                <a:solidFill>
                  <a:srgbClr val="000090"/>
                </a:solidFill>
                <a:latin typeface="Courier New"/>
                <a:cs typeface="Courier New"/>
              </a:rPr>
              <a:t>lower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smtClean="0"/>
              <a:t>method</a:t>
            </a:r>
          </a:p>
          <a:p>
            <a:r>
              <a:rPr lang="en-US" dirty="0" smtClean="0">
                <a:solidFill>
                  <a:srgbClr val="000090"/>
                </a:solidFill>
                <a:latin typeface="Courier New"/>
                <a:cs typeface="Courier New"/>
              </a:rPr>
              <a:t>import string</a:t>
            </a:r>
            <a:r>
              <a:rPr lang="en-US" dirty="0" smtClean="0"/>
              <a:t>, brings in a series of predefined sequences (</a:t>
            </a:r>
            <a:r>
              <a:rPr lang="en-US" dirty="0" err="1" smtClean="0">
                <a:solidFill>
                  <a:srgbClr val="000090"/>
                </a:solidFill>
                <a:latin typeface="Courier New"/>
                <a:cs typeface="Courier New"/>
              </a:rPr>
              <a:t>string.digits</a:t>
            </a:r>
            <a:r>
              <a:rPr lang="en-US" dirty="0" smtClean="0">
                <a:solidFill>
                  <a:srgbClr val="000090"/>
                </a:solidFill>
                <a:latin typeface="Courier New"/>
                <a:cs typeface="Courier New"/>
              </a:rPr>
              <a:t>, </a:t>
            </a:r>
            <a:r>
              <a:rPr lang="en-US" dirty="0" err="1" smtClean="0">
                <a:solidFill>
                  <a:srgbClr val="000090"/>
                </a:solidFill>
                <a:latin typeface="Courier New"/>
                <a:cs typeface="Courier New"/>
              </a:rPr>
              <a:t>string.punctuation</a:t>
            </a:r>
            <a:r>
              <a:rPr lang="en-US" dirty="0" smtClean="0">
                <a:solidFill>
                  <a:srgbClr val="000090"/>
                </a:solidFill>
                <a:latin typeface="Courier New"/>
                <a:cs typeface="Courier New"/>
              </a:rPr>
              <a:t>, </a:t>
            </a:r>
            <a:r>
              <a:rPr lang="en-US" dirty="0" err="1" smtClean="0">
                <a:solidFill>
                  <a:srgbClr val="000090"/>
                </a:solidFill>
                <a:latin typeface="Courier New"/>
                <a:cs typeface="Courier New"/>
              </a:rPr>
              <a:t>string.whitespace</a:t>
            </a:r>
            <a:r>
              <a:rPr lang="en-US" dirty="0" smtClean="0"/>
              <a:t>)</a:t>
            </a:r>
          </a:p>
          <a:p>
            <a:r>
              <a:rPr lang="en-US" dirty="0" smtClean="0"/>
              <a:t>we remove all non-wanted characters with the </a:t>
            </a:r>
            <a:r>
              <a:rPr lang="en-US" dirty="0" smtClean="0">
                <a:solidFill>
                  <a:srgbClr val="000090"/>
                </a:solidFill>
                <a:latin typeface="Courier New"/>
                <a:cs typeface="Courier New"/>
              </a:rPr>
              <a:t>replace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smtClean="0"/>
              <a:t>method. First </a:t>
            </a:r>
            <a:r>
              <a:rPr lang="en-US" dirty="0" err="1" smtClean="0"/>
              <a:t>arg</a:t>
            </a:r>
            <a:r>
              <a:rPr lang="en-US" dirty="0" smtClean="0"/>
              <a:t> is what to replace, the second the replacement.</a:t>
            </a:r>
            <a:endParaRPr lang="en-US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4.4</a:t>
            </a:r>
          </a:p>
          <a:p>
            <a:r>
              <a:rPr lang="en-US" dirty="0" smtClean="0"/>
              <a:t>Palindromes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l="-1089" r="-1089"/>
          <a:stretch>
            <a:fillRect/>
          </a:stretch>
        </p:blipFill>
        <p:spPr/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More String Formatting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317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We said a format string was of the following form: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{:align width .precision descriptor</a:t>
            </a:r>
            <a:r>
              <a:rPr lang="en-US" dirty="0" smtClean="0">
                <a:latin typeface="Courier New"/>
                <a:cs typeface="Courier New"/>
              </a:rPr>
              <a:t>}</a:t>
            </a:r>
          </a:p>
          <a:p>
            <a:pPr marL="0" indent="0">
              <a:buNone/>
            </a:pPr>
            <a:r>
              <a:rPr lang="en-US" dirty="0" smtClean="0"/>
              <a:t>Well, it can be more complicated than that</a:t>
            </a:r>
          </a:p>
          <a:p>
            <a:pPr marL="0" indent="0">
              <a:buNone/>
            </a:pPr>
            <a:r>
              <a:rPr lang="en-US" sz="3600" dirty="0" smtClean="0">
                <a:latin typeface="Courier New"/>
                <a:cs typeface="Courier New"/>
              </a:rPr>
              <a:t>{</a:t>
            </a:r>
            <a:r>
              <a:rPr lang="en-US" sz="3600" dirty="0" err="1" smtClean="0">
                <a:latin typeface="Courier New"/>
                <a:cs typeface="Courier New"/>
              </a:rPr>
              <a:t>arg</a:t>
            </a:r>
            <a:r>
              <a:rPr lang="en-US" sz="3600" dirty="0" smtClean="0">
                <a:latin typeface="Courier New"/>
                <a:cs typeface="Courier New"/>
              </a:rPr>
              <a:t> : fill align sign # 0 width , .precision descriptor}</a:t>
            </a:r>
          </a:p>
          <a:p>
            <a:pPr marL="0" indent="0">
              <a:buNone/>
            </a:pPr>
            <a:r>
              <a:rPr lang="en-US" sz="3600" dirty="0" smtClean="0">
                <a:cs typeface="Courier New"/>
              </a:rPr>
              <a:t>That's a lot, so let's look at the details</a:t>
            </a:r>
            <a:endParaRPr lang="en-US" sz="3600" dirty="0"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20280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To over-ride the {}-to-argument matching we have seen, you can indicate the argument you want in the bracket</a:t>
            </a:r>
          </a:p>
          <a:p>
            <a:r>
              <a:rPr lang="en-US" dirty="0" smtClean="0"/>
              <a:t>if other descriptor stuff is needed, it goes behind the </a:t>
            </a:r>
            <a:r>
              <a:rPr lang="en-US" dirty="0" err="1" smtClean="0"/>
              <a:t>arg</a:t>
            </a:r>
            <a:r>
              <a:rPr lang="en-US" dirty="0" smtClean="0"/>
              <a:t>, separated by a 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495800"/>
            <a:ext cx="8485909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8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fill, =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Besides alignment, you can fill empty spaces with a fill character:</a:t>
            </a:r>
          </a:p>
          <a:p>
            <a:r>
              <a:rPr lang="en-US" dirty="0" smtClean="0"/>
              <a:t>0=		fill with 0's</a:t>
            </a:r>
          </a:p>
          <a:p>
            <a:r>
              <a:rPr lang="en-US" dirty="0" smtClean="0"/>
              <a:t>+=		fill with 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516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+ means a sign for both positive and negative numbers</a:t>
            </a:r>
          </a:p>
          <a:p>
            <a:r>
              <a:rPr lang="en-US" dirty="0" smtClean="0"/>
              <a:t>- means a sign for only negative numbers</a:t>
            </a:r>
          </a:p>
          <a:p>
            <a:r>
              <a:rPr lang="en-US" dirty="0" smtClean="0"/>
              <a:t>space means space for positive, minus for negative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670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1981200" y="2209800"/>
            <a:ext cx="1600200" cy="38100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88818" y="990600"/>
            <a:ext cx="85344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args</a:t>
            </a:r>
            <a:r>
              <a:rPr lang="en-US" dirty="0" smtClean="0"/>
              <a:t> are before the :, format after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for example {1:0=10d} means:</a:t>
            </a:r>
          </a:p>
          <a:p>
            <a:r>
              <a:rPr lang="en-US" dirty="0" smtClean="0"/>
              <a:t>1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second (count from 0) </a:t>
            </a:r>
            <a:r>
              <a:rPr lang="en-US" dirty="0" err="1" smtClean="0"/>
              <a:t>arg</a:t>
            </a:r>
            <a:r>
              <a:rPr lang="en-US" dirty="0" smtClean="0"/>
              <a:t> of format, 35</a:t>
            </a:r>
          </a:p>
          <a:p>
            <a:r>
              <a:rPr lang="en-US" dirty="0" smtClean="0"/>
              <a:t>: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separator</a:t>
            </a:r>
          </a:p>
          <a:p>
            <a:r>
              <a:rPr lang="en-US" dirty="0" smtClean="0"/>
              <a:t>0=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fill with 0's</a:t>
            </a:r>
          </a:p>
          <a:p>
            <a:r>
              <a:rPr lang="en-US" dirty="0" smtClean="0"/>
              <a:t>+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plus or minus sign</a:t>
            </a:r>
          </a:p>
          <a:p>
            <a:r>
              <a:rPr lang="en-US" dirty="0" smtClean="0"/>
              <a:t>10d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occupy 10 spaces (left justify) decimal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4" y="1905000"/>
            <a:ext cx="8991600" cy="65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17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 , and 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 is complicated, but the simple version is that it forces a decimal point 0 forces fill of zero's (equivalent to 0=)</a:t>
            </a:r>
          </a:p>
          <a:p>
            <a:r>
              <a:rPr lang="en-US" dirty="0" smtClean="0"/>
              <a:t>, put commas every three digits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800600"/>
            <a:ext cx="7696200" cy="12077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962400"/>
            <a:ext cx="83312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76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Because the elements of a string are a sequence, we can associate each element with an </a:t>
            </a:r>
            <a:r>
              <a:rPr lang="en-US" b="1" i="1" dirty="0" smtClean="0"/>
              <a:t>index</a:t>
            </a:r>
            <a:r>
              <a:rPr lang="en-US" dirty="0" smtClean="0"/>
              <a:t>, a location in the sequence:</a:t>
            </a:r>
          </a:p>
          <a:p>
            <a:pPr lvl="1"/>
            <a:r>
              <a:rPr lang="en-US" dirty="0" smtClean="0"/>
              <a:t>positive values count up from the left, beginning with index 0</a:t>
            </a:r>
          </a:p>
          <a:p>
            <a:pPr lvl="1"/>
            <a:r>
              <a:rPr lang="en-US" dirty="0" smtClean="0"/>
              <a:t>negative values count down from the right, starting with -1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nice for tables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36629" b="-36629"/>
          <a:stretch>
            <a:fillRect/>
          </a:stretch>
        </p:blipFill>
        <p:spPr>
          <a:xfrm>
            <a:off x="41535" y="1371600"/>
            <a:ext cx="8645265" cy="4754563"/>
          </a:xfrm>
        </p:spPr>
      </p:pic>
    </p:spTree>
    <p:extLst>
      <p:ext uri="{BB962C8B-B14F-4D97-AF65-F5344CB8AC3E}">
        <p14:creationId xmlns:p14="http://schemas.microsoft.com/office/powerpoint/2010/main" val="3381943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Reminder, rules so far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Tx/>
              <a:buAutoNum type="arabicPeriod"/>
            </a:pPr>
            <a:r>
              <a:rPr lang="en-US" sz="2400">
                <a:latin typeface="Arial" charset="0"/>
                <a:ea typeface="ＭＳ Ｐゴシック" charset="0"/>
              </a:rPr>
              <a:t>Think before you program!</a:t>
            </a:r>
          </a:p>
          <a:p>
            <a:pPr marL="514350" indent="-514350">
              <a:buFontTx/>
              <a:buAutoNum type="arabicPeriod"/>
            </a:pPr>
            <a:r>
              <a:rPr lang="en-US" sz="2400">
                <a:latin typeface="Arial" charset="0"/>
                <a:ea typeface="ＭＳ Ｐゴシック" charset="0"/>
              </a:rPr>
              <a:t>A program is a human-readable essay on problem solving that also happens to execute on a computer.</a:t>
            </a:r>
          </a:p>
          <a:p>
            <a:pPr marL="514350" indent="-514350">
              <a:buFontTx/>
              <a:buAutoNum type="arabicPeriod"/>
            </a:pPr>
            <a:r>
              <a:rPr lang="en-US" sz="2400">
                <a:latin typeface="Arial" charset="0"/>
                <a:ea typeface="ＭＳ Ｐゴシック" charset="0"/>
              </a:rPr>
              <a:t>The best way to imporve your programming and problem solving skills is to practice!</a:t>
            </a:r>
          </a:p>
          <a:p>
            <a:pPr marL="514350" indent="-514350">
              <a:buFontTx/>
              <a:buAutoNum type="arabicPeriod"/>
            </a:pPr>
            <a:r>
              <a:rPr lang="en-US" sz="2400">
                <a:latin typeface="Arial" charset="0"/>
                <a:ea typeface="ＭＳ Ｐゴシック" charset="0"/>
              </a:rPr>
              <a:t>A foolish consistency is the hobgoblin of little minds</a:t>
            </a:r>
          </a:p>
          <a:p>
            <a:pPr marL="514350" indent="-514350">
              <a:buFontTx/>
              <a:buAutoNum type="arabicPeriod"/>
            </a:pPr>
            <a:r>
              <a:rPr lang="en-US" sz="2400">
                <a:latin typeface="Arial" charset="0"/>
                <a:ea typeface="ＭＳ Ｐゴシック" charset="0"/>
              </a:rPr>
              <a:t>Test your code, often and thoroughly</a:t>
            </a:r>
          </a:p>
          <a:p>
            <a:pPr marL="514350" indent="-514350">
              <a:buFontTx/>
              <a:buAutoNum type="arabicPeriod"/>
            </a:pPr>
            <a:r>
              <a:rPr lang="en-US" sz="2400">
                <a:latin typeface="Arial" charset="0"/>
                <a:ea typeface="ＭＳ Ｐゴシック" charset="0"/>
              </a:rPr>
              <a:t>If it was hard to write, it is probably hard to read. Add a comment. </a:t>
            </a:r>
          </a:p>
          <a:p>
            <a:pPr marL="514350" indent="-514350">
              <a:buFontTx/>
              <a:buAutoNum type="arabicPeriod"/>
            </a:pPr>
            <a:endParaRPr lang="en-US" sz="240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710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67668" b="-67668"/>
          <a:stretch>
            <a:fillRect/>
          </a:stretch>
        </p:blipFill>
        <p:spPr>
          <a:xfrm>
            <a:off x="0" y="76200"/>
            <a:ext cx="9144000" cy="4648200"/>
          </a:xfrm>
        </p:spPr>
      </p:pic>
      <p:sp>
        <p:nvSpPr>
          <p:cNvPr id="3" name="TextBox 2"/>
          <p:cNvSpPr txBox="1"/>
          <p:nvPr/>
        </p:nvSpPr>
        <p:spPr bwMode="auto">
          <a:xfrm>
            <a:off x="457200" y="4114800"/>
            <a:ext cx="739497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3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3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= "Hello World"</a:t>
            </a:r>
          </a:p>
          <a:p>
            <a:r>
              <a:rPr lang="en-US" sz="3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3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[0:4]</a:t>
            </a:r>
            <a:endParaRPr lang="en-US" sz="36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>
        <a:spAutoFit/>
      </a:bodyPr>
      <a:lstStyle>
        <a:defPPr>
          <a:defRPr sz="3600" dirty="0">
            <a:solidFill>
              <a:srgbClr val="FF0000"/>
            </a:solidFill>
            <a:latin typeface="Rockwell Extra Bold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template.potx</Template>
  <TotalTime>19876</TotalTime>
  <Words>2726</Words>
  <Application>Microsoft Macintosh PowerPoint</Application>
  <PresentationFormat>On-screen Show (4:3)</PresentationFormat>
  <Paragraphs>323</Paragraphs>
  <Slides>81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2" baseType="lpstr">
      <vt:lpstr>template</vt:lpstr>
      <vt:lpstr>PowerPoint Presentation</vt:lpstr>
      <vt:lpstr>Sequence of characters</vt:lpstr>
      <vt:lpstr>And then there is """ """</vt:lpstr>
      <vt:lpstr>non-printing characters</vt:lpstr>
      <vt:lpstr>String Representation</vt:lpstr>
      <vt:lpstr>Subset of  UTF-8</vt:lpstr>
      <vt:lpstr>Strings</vt:lpstr>
      <vt:lpstr>The Index</vt:lpstr>
      <vt:lpstr>PowerPoint Presentation</vt:lpstr>
      <vt:lpstr>Accessing an element</vt:lpstr>
      <vt:lpstr>Slicing, the rules</vt:lpstr>
      <vt:lpstr>"half open" range for slices</vt:lpstr>
      <vt:lpstr>PowerPoint Presentation</vt:lpstr>
      <vt:lpstr>PowerPoint Presentation</vt:lpstr>
      <vt:lpstr>PowerPoint Presentation</vt:lpstr>
      <vt:lpstr>PowerPoint Presentation</vt:lpstr>
      <vt:lpstr>Extended Slicing</vt:lpstr>
      <vt:lpstr>PowerPoint Presentation</vt:lpstr>
      <vt:lpstr>Some python idioms</vt:lpstr>
      <vt:lpstr>String Operations</vt:lpstr>
      <vt:lpstr>Sequences are iterable</vt:lpstr>
      <vt:lpstr>Basic String Operations</vt:lpstr>
      <vt:lpstr>some details</vt:lpstr>
      <vt:lpstr>what does a + b mean?</vt:lpstr>
      <vt:lpstr>The type function</vt:lpstr>
      <vt:lpstr>String comparisons, single char</vt:lpstr>
      <vt:lpstr>comparisons within sequence</vt:lpstr>
      <vt:lpstr>Whole strings</vt:lpstr>
      <vt:lpstr>examples</vt:lpstr>
      <vt:lpstr>Membership operations</vt:lpstr>
      <vt:lpstr>Strings are immutable</vt:lpstr>
      <vt:lpstr>String methods and functions</vt:lpstr>
      <vt:lpstr>Functions, first cut</vt:lpstr>
      <vt:lpstr>String function: len</vt:lpstr>
      <vt:lpstr>Example</vt:lpstr>
      <vt:lpstr>more dot notation</vt:lpstr>
      <vt:lpstr>Find</vt:lpstr>
      <vt:lpstr>Chaining methods</vt:lpstr>
      <vt:lpstr>Optional Arguments</vt:lpstr>
      <vt:lpstr>Nesting Methods</vt:lpstr>
      <vt:lpstr>How to know?</vt:lpstr>
      <vt:lpstr>PowerPoint Presentation</vt:lpstr>
      <vt:lpstr>PowerPoint Presentation</vt:lpstr>
      <vt:lpstr>PowerPoint Presentation</vt:lpstr>
      <vt:lpstr>PowerPoint Presentation</vt:lpstr>
      <vt:lpstr>String formatting</vt:lpstr>
      <vt:lpstr>String formatting, better printing</vt:lpstr>
      <vt:lpstr>Basic form</vt:lpstr>
      <vt:lpstr>format method</vt:lpstr>
      <vt:lpstr>map args to {}</vt:lpstr>
      <vt:lpstr>PowerPoint Presentation</vt:lpstr>
      <vt:lpstr>Format string</vt:lpstr>
      <vt:lpstr>Each format string</vt:lpstr>
      <vt:lpstr>PowerPoint Presentation</vt:lpstr>
      <vt:lpstr>Nice table</vt:lpstr>
      <vt:lpstr>Floating Point Precision</vt:lpstr>
      <vt:lpstr>iteration</vt:lpstr>
      <vt:lpstr>iteration through a sequence</vt:lpstr>
      <vt:lpstr>for statement</vt:lpstr>
      <vt:lpstr>What for means</vt:lpstr>
      <vt:lpstr>Power of the for statement</vt:lpstr>
      <vt:lpstr>PowerPoint Presentation</vt:lpstr>
      <vt:lpstr>PowerPoint Presentation</vt:lpstr>
      <vt:lpstr>PowerPoint Presentation</vt:lpstr>
      <vt:lpstr>enumerate function </vt:lpstr>
      <vt:lpstr>PowerPoint Presentation</vt:lpstr>
      <vt:lpstr>split function</vt:lpstr>
      <vt:lpstr>reorder a name</vt:lpstr>
      <vt:lpstr>Palindromes and the rules</vt:lpstr>
      <vt:lpstr>lower case and punctuation</vt:lpstr>
      <vt:lpstr>PowerPoint Presentation</vt:lpstr>
      <vt:lpstr>PowerPoint Presentation</vt:lpstr>
      <vt:lpstr>More String Formatting</vt:lpstr>
      <vt:lpstr>PowerPoint Presentation</vt:lpstr>
      <vt:lpstr>arg</vt:lpstr>
      <vt:lpstr>fill, =</vt:lpstr>
      <vt:lpstr>sign</vt:lpstr>
      <vt:lpstr>example</vt:lpstr>
      <vt:lpstr># , and 0</vt:lpstr>
      <vt:lpstr>nice for tables</vt:lpstr>
      <vt:lpstr>Reminder, rules so far</vt:lpstr>
    </vt:vector>
  </TitlesOfParts>
  <Company>PEARSON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usnidem</dc:creator>
  <cp:lastModifiedBy>Yin</cp:lastModifiedBy>
  <cp:revision>74</cp:revision>
  <dcterms:created xsi:type="dcterms:W3CDTF">2012-03-21T18:49:41Z</dcterms:created>
  <dcterms:modified xsi:type="dcterms:W3CDTF">2015-03-28T22:51:20Z</dcterms:modified>
</cp:coreProperties>
</file>